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56" r:id="rId2"/>
    <p:sldId id="363" r:id="rId3"/>
    <p:sldId id="364" r:id="rId4"/>
    <p:sldId id="365" r:id="rId5"/>
    <p:sldId id="367" r:id="rId6"/>
    <p:sldId id="368" r:id="rId7"/>
    <p:sldId id="369" r:id="rId8"/>
    <p:sldId id="371" r:id="rId9"/>
    <p:sldId id="401" r:id="rId10"/>
    <p:sldId id="373" r:id="rId11"/>
    <p:sldId id="374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7" r:id="rId21"/>
    <p:sldId id="388" r:id="rId22"/>
    <p:sldId id="385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9" r:id="rId32"/>
    <p:sldId id="400" r:id="rId33"/>
    <p:sldId id="40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8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990F-21C6-4147-8A1A-53FCE1217BD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F854-9E5D-4118-A05A-CB49E4CBF18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article/10.1007/s11831-022-09776-x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8153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Son 20 </a:t>
            </a:r>
            <a:r>
              <a:rPr lang="en-US" dirty="0" err="1" smtClean="0"/>
              <a:t>yılda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kronik</a:t>
            </a:r>
            <a:r>
              <a:rPr lang="en-US" dirty="0" smtClean="0"/>
              <a:t> </a:t>
            </a:r>
            <a:r>
              <a:rPr lang="en-US" dirty="0" err="1" smtClean="0"/>
              <a:t>hastalıkların</a:t>
            </a:r>
            <a:r>
              <a:rPr lang="en-US" dirty="0" smtClean="0"/>
              <a:t> </a:t>
            </a:r>
            <a:r>
              <a:rPr lang="en-US" dirty="0" err="1" smtClean="0"/>
              <a:t>bilgisayar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endParaRPr lang="en-US" dirty="0"/>
          </a:p>
        </p:txBody>
      </p:sp>
      <p:pic>
        <p:nvPicPr>
          <p:cNvPr id="5" name="Picture 4" descr="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489147"/>
            <a:ext cx="5671933" cy="53688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573680"/>
            <a:ext cx="9144000" cy="47510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karar</a:t>
            </a:r>
            <a:r>
              <a:rPr lang="en-US" dirty="0" smtClean="0"/>
              <a:t> </a:t>
            </a:r>
            <a:r>
              <a:rPr lang="en-US" dirty="0" err="1" smtClean="0"/>
              <a:t>destek</a:t>
            </a:r>
            <a:r>
              <a:rPr lang="en-US" dirty="0" smtClean="0"/>
              <a:t> </a:t>
            </a:r>
            <a:r>
              <a:rPr lang="en-US" dirty="0" err="1" smtClean="0"/>
              <a:t>sisteminde</a:t>
            </a:r>
            <a:r>
              <a:rPr lang="en-US" dirty="0" smtClean="0"/>
              <a:t> </a:t>
            </a:r>
            <a:r>
              <a:rPr lang="en-US" dirty="0" err="1" smtClean="0"/>
              <a:t>yer</a:t>
            </a:r>
            <a:r>
              <a:rPr lang="en-US" dirty="0" smtClean="0"/>
              <a:t> </a:t>
            </a:r>
            <a:r>
              <a:rPr lang="en-US" dirty="0" err="1" smtClean="0"/>
              <a:t>alan</a:t>
            </a:r>
            <a:r>
              <a:rPr lang="en-US" dirty="0" smtClean="0"/>
              <a:t> </a:t>
            </a:r>
            <a:r>
              <a:rPr lang="en-US" dirty="0" err="1" smtClean="0"/>
              <a:t>adımlar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5486400"/>
            <a:ext cx="777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araştırmada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sistemlerini</a:t>
            </a:r>
            <a:r>
              <a:rPr lang="en-US" dirty="0" smtClean="0"/>
              <a:t>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b="1" dirty="0" err="1" smtClean="0"/>
              <a:t>tanı</a:t>
            </a:r>
            <a:r>
              <a:rPr lang="en-US" b="1" dirty="0" smtClean="0"/>
              <a:t> </a:t>
            </a:r>
            <a:r>
              <a:rPr lang="en-US" b="1" dirty="0" err="1" smtClean="0"/>
              <a:t>raporu</a:t>
            </a:r>
            <a:r>
              <a:rPr lang="en-US" b="1" dirty="0" smtClean="0"/>
              <a:t> </a:t>
            </a:r>
            <a:r>
              <a:rPr lang="en-US" b="1" dirty="0" err="1" smtClean="0"/>
              <a:t>tabanlı</a:t>
            </a:r>
            <a:r>
              <a:rPr lang="en-US" b="1" dirty="0" smtClean="0"/>
              <a:t> </a:t>
            </a:r>
            <a:r>
              <a:rPr lang="en-US" b="1" dirty="0" err="1" smtClean="0"/>
              <a:t>sistemler</a:t>
            </a:r>
            <a:r>
              <a:rPr lang="en-US" b="1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patolojik</a:t>
            </a:r>
            <a:r>
              <a:rPr lang="en-US" b="1" dirty="0" smtClean="0"/>
              <a:t> </a:t>
            </a:r>
            <a:r>
              <a:rPr lang="en-US" b="1" dirty="0" err="1" smtClean="0"/>
              <a:t>görüntü</a:t>
            </a:r>
            <a:r>
              <a:rPr lang="en-US" b="1" dirty="0" smtClean="0"/>
              <a:t> </a:t>
            </a:r>
            <a:r>
              <a:rPr lang="en-US" b="1" dirty="0" err="1" smtClean="0"/>
              <a:t>tabanlı</a:t>
            </a:r>
            <a:r>
              <a:rPr lang="en-US" b="1" dirty="0" smtClean="0"/>
              <a:t> </a:t>
            </a:r>
            <a:r>
              <a:rPr lang="en-US" b="1" dirty="0" err="1" smtClean="0"/>
              <a:t>sistemler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ayırıyoruz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0"/>
            <a:ext cx="7319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Tanı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Raporu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Tabanlı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Sistemler</a:t>
            </a:r>
            <a:r>
              <a:rPr lang="en-US" sz="2000" dirty="0" smtClean="0"/>
              <a:t>(Diagnosis Report based Method )</a:t>
            </a:r>
            <a:endParaRPr lang="en-US" sz="2000" dirty="0"/>
          </a:p>
        </p:txBody>
      </p:sp>
      <p:pic>
        <p:nvPicPr>
          <p:cNvPr id="5" name="Picture 4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989709"/>
            <a:ext cx="7776784" cy="58682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381000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dizi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raporundan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hastalığı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adımları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blok</a:t>
            </a:r>
            <a:r>
              <a:rPr lang="en-US" dirty="0" smtClean="0"/>
              <a:t> </a:t>
            </a:r>
            <a:r>
              <a:rPr lang="en-US" dirty="0" err="1" smtClean="0"/>
              <a:t>diyagram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33400"/>
            <a:ext cx="9144000" cy="49301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5486400"/>
            <a:ext cx="7924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El </a:t>
            </a:r>
            <a:r>
              <a:rPr lang="en-US" sz="2000" dirty="0" err="1" smtClean="0"/>
              <a:t>işi</a:t>
            </a:r>
            <a:r>
              <a:rPr lang="en-US" sz="2000" dirty="0" smtClean="0"/>
              <a:t> </a:t>
            </a:r>
            <a:r>
              <a:rPr lang="en-US" sz="2000" dirty="0" err="1" smtClean="0"/>
              <a:t>öznitelik</a:t>
            </a:r>
            <a:r>
              <a:rPr lang="en-US" sz="2000" dirty="0" smtClean="0"/>
              <a:t> </a:t>
            </a:r>
            <a:r>
              <a:rPr lang="en-US" sz="2000" dirty="0" err="1" smtClean="0"/>
              <a:t>çıkarımı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yüzeysel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öğrenen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sınıflandırıcıları</a:t>
            </a:r>
            <a:r>
              <a:rPr lang="en-US" sz="2000" dirty="0" smtClean="0"/>
              <a:t> </a:t>
            </a:r>
            <a:r>
              <a:rPr lang="en-US" sz="2000" dirty="0" err="1" smtClean="0"/>
              <a:t>takiben</a:t>
            </a:r>
            <a:r>
              <a:rPr lang="en-US" sz="2000" dirty="0" smtClean="0"/>
              <a:t> </a:t>
            </a:r>
            <a:r>
              <a:rPr lang="en-US" sz="2000" dirty="0" err="1" smtClean="0"/>
              <a:t>patolojik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görüntüden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hastalığı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etmek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genel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kullanılan</a:t>
            </a:r>
            <a:r>
              <a:rPr lang="en-US" sz="2000" dirty="0" smtClean="0"/>
              <a:t> </a:t>
            </a:r>
            <a:r>
              <a:rPr lang="en-US" sz="2000" dirty="0" err="1" smtClean="0"/>
              <a:t>adımları</a:t>
            </a:r>
            <a:r>
              <a:rPr lang="en-US" sz="2000" dirty="0" smtClean="0"/>
              <a:t> </a:t>
            </a:r>
            <a:r>
              <a:rPr lang="en-US" sz="2000" dirty="0" err="1" smtClean="0"/>
              <a:t>temsil</a:t>
            </a:r>
            <a:r>
              <a:rPr lang="en-US" sz="2000" dirty="0" smtClean="0"/>
              <a:t> </a:t>
            </a:r>
            <a:r>
              <a:rPr lang="en-US" sz="2000" dirty="0" err="1" smtClean="0"/>
              <a:t>eden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blok</a:t>
            </a:r>
            <a:r>
              <a:rPr lang="en-US" sz="2000" dirty="0" smtClean="0"/>
              <a:t> </a:t>
            </a:r>
            <a:r>
              <a:rPr lang="en-US" sz="2000" dirty="0" err="1" smtClean="0"/>
              <a:t>diyagram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90600" y="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Patolojik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Yöntemler</a:t>
            </a:r>
            <a:r>
              <a:rPr lang="en-US" sz="2000" dirty="0" smtClean="0"/>
              <a:t>(Pathological Image Based Methods)</a:t>
            </a:r>
            <a:endParaRPr lang="en-US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49782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51816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Bazı</a:t>
            </a:r>
            <a:r>
              <a:rPr lang="en-US" sz="2400" dirty="0" smtClean="0"/>
              <a:t> </a:t>
            </a:r>
            <a:r>
              <a:rPr lang="en-US" sz="2400" dirty="0" err="1" smtClean="0"/>
              <a:t>Derin</a:t>
            </a:r>
            <a:r>
              <a:rPr lang="en-US" sz="2400" dirty="0" smtClean="0"/>
              <a:t> </a:t>
            </a:r>
            <a:r>
              <a:rPr lang="en-US" sz="2400" dirty="0" err="1" smtClean="0"/>
              <a:t>Öğrenme</a:t>
            </a:r>
            <a:r>
              <a:rPr lang="en-US" sz="2400" dirty="0" smtClean="0"/>
              <a:t> </a:t>
            </a:r>
            <a:r>
              <a:rPr lang="en-US" sz="2400" dirty="0" err="1" smtClean="0"/>
              <a:t>tabanlı</a:t>
            </a:r>
            <a:r>
              <a:rPr lang="en-US" sz="2400" dirty="0" smtClean="0"/>
              <a:t> </a:t>
            </a:r>
            <a:r>
              <a:rPr lang="en-US" sz="2400" dirty="0" err="1" smtClean="0"/>
              <a:t>modeller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kullanılarak</a:t>
            </a:r>
            <a:r>
              <a:rPr lang="en-US" sz="2400" dirty="0" smtClean="0"/>
              <a:t> </a:t>
            </a:r>
            <a:r>
              <a:rPr lang="en-US" sz="2400" dirty="0" err="1" smtClean="0"/>
              <a:t>patolojik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görüntülerden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hastalığı</a:t>
            </a:r>
            <a:r>
              <a:rPr lang="en-US" sz="2400" dirty="0" smtClean="0"/>
              <a:t> </a:t>
            </a:r>
            <a:r>
              <a:rPr lang="en-US" sz="2400" dirty="0" err="1" smtClean="0"/>
              <a:t>tahmin</a:t>
            </a:r>
            <a:r>
              <a:rPr lang="en-US" sz="2400" dirty="0" smtClean="0"/>
              <a:t> </a:t>
            </a:r>
            <a:r>
              <a:rPr lang="en-US" sz="2400" dirty="0" err="1" smtClean="0"/>
              <a:t>etmek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kullanılan</a:t>
            </a:r>
            <a:r>
              <a:rPr lang="en-US" sz="2400" dirty="0" smtClean="0"/>
              <a:t>, </a:t>
            </a:r>
            <a:r>
              <a:rPr lang="en-US" sz="2400" dirty="0" err="1" smtClean="0"/>
              <a:t>genel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</a:t>
            </a:r>
            <a:r>
              <a:rPr lang="en-US" sz="2400" dirty="0" err="1" smtClean="0"/>
              <a:t>adımları</a:t>
            </a:r>
            <a:r>
              <a:rPr lang="en-US" sz="2400" dirty="0" smtClean="0"/>
              <a:t> </a:t>
            </a:r>
            <a:r>
              <a:rPr lang="en-US" sz="2400" dirty="0" err="1" smtClean="0"/>
              <a:t>temsil</a:t>
            </a:r>
            <a:r>
              <a:rPr lang="en-US" sz="2400" dirty="0" smtClean="0"/>
              <a:t> </a:t>
            </a:r>
            <a:r>
              <a:rPr lang="en-US" sz="2400" dirty="0" err="1" smtClean="0"/>
              <a:t>eden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blok</a:t>
            </a:r>
            <a:r>
              <a:rPr lang="en-US" sz="2400" dirty="0" smtClean="0"/>
              <a:t> </a:t>
            </a:r>
            <a:r>
              <a:rPr lang="en-US" sz="2400" dirty="0" err="1" smtClean="0"/>
              <a:t>diyagram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228600"/>
            <a:ext cx="2468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Evaluation Metrics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66800" y="762000"/>
            <a:ext cx="807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makalede</a:t>
            </a:r>
            <a:r>
              <a:rPr lang="en-US" dirty="0" smtClean="0"/>
              <a:t> </a:t>
            </a:r>
            <a:r>
              <a:rPr lang="en-US" dirty="0" err="1" smtClean="0"/>
              <a:t>açıklanan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sistemleri</a:t>
            </a:r>
            <a:r>
              <a:rPr lang="en-US" dirty="0" smtClean="0"/>
              <a:t>,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modelleri</a:t>
            </a:r>
            <a:r>
              <a:rPr lang="en-US" dirty="0" smtClean="0"/>
              <a:t> </a:t>
            </a:r>
            <a:r>
              <a:rPr lang="en-US" dirty="0" err="1" smtClean="0"/>
              <a:t>kullanmıştır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Araştırmacılar</a:t>
            </a:r>
            <a:r>
              <a:rPr lang="en-US" dirty="0" smtClean="0"/>
              <a:t>, </a:t>
            </a:r>
            <a:r>
              <a:rPr lang="en-US" dirty="0" err="1" smtClean="0"/>
              <a:t>modellerinin</a:t>
            </a:r>
            <a:r>
              <a:rPr lang="en-US" dirty="0" smtClean="0"/>
              <a:t> </a:t>
            </a:r>
            <a:r>
              <a:rPr lang="en-US" dirty="0" err="1" smtClean="0"/>
              <a:t>performansını</a:t>
            </a:r>
            <a:r>
              <a:rPr lang="en-US" dirty="0" smtClean="0"/>
              <a:t> </a:t>
            </a:r>
            <a:r>
              <a:rPr lang="en-US" dirty="0" err="1" smtClean="0"/>
              <a:t>belirtirken</a:t>
            </a:r>
            <a:r>
              <a:rPr lang="en-US" dirty="0" smtClean="0"/>
              <a:t> </a:t>
            </a:r>
          </a:p>
          <a:p>
            <a:r>
              <a:rPr lang="en-US" b="1" dirty="0" err="1" smtClean="0"/>
              <a:t>doğruluk</a:t>
            </a:r>
            <a:r>
              <a:rPr lang="en-US" dirty="0" smtClean="0"/>
              <a:t>(accuracy) (ACC), </a:t>
            </a:r>
          </a:p>
          <a:p>
            <a:r>
              <a:rPr lang="en-US" b="1" dirty="0" err="1" smtClean="0"/>
              <a:t>Pozitif</a:t>
            </a:r>
            <a:r>
              <a:rPr lang="en-US" b="1" dirty="0" smtClean="0"/>
              <a:t> </a:t>
            </a:r>
            <a:r>
              <a:rPr lang="en-US" b="1" dirty="0" err="1" smtClean="0"/>
              <a:t>öngörme</a:t>
            </a:r>
            <a:r>
              <a:rPr lang="en-US" b="1" dirty="0" smtClean="0"/>
              <a:t> </a:t>
            </a:r>
            <a:r>
              <a:rPr lang="en-US" b="1" dirty="0" err="1" smtClean="0"/>
              <a:t>değeri</a:t>
            </a:r>
            <a:r>
              <a:rPr lang="en-US" b="1" dirty="0" smtClean="0"/>
              <a:t> </a:t>
            </a:r>
            <a:r>
              <a:rPr lang="en-US" dirty="0" smtClean="0"/>
              <a:t>Positive Predictive Value (precision)(P), </a:t>
            </a:r>
          </a:p>
          <a:p>
            <a:r>
              <a:rPr lang="en-US" b="1" dirty="0" err="1" smtClean="0"/>
              <a:t>geri</a:t>
            </a:r>
            <a:r>
              <a:rPr lang="en-US" b="1" dirty="0" smtClean="0"/>
              <a:t> </a:t>
            </a:r>
            <a:r>
              <a:rPr lang="en-US" b="1" dirty="0" err="1" smtClean="0"/>
              <a:t>çağırma</a:t>
            </a:r>
            <a:r>
              <a:rPr lang="en-US" b="1" dirty="0" smtClean="0"/>
              <a:t> </a:t>
            </a:r>
            <a:r>
              <a:rPr lang="en-US" dirty="0" smtClean="0"/>
              <a:t>recall(R), </a:t>
            </a:r>
          </a:p>
          <a:p>
            <a:r>
              <a:rPr lang="en-US" b="1" dirty="0" smtClean="0"/>
              <a:t>F1-skoru</a:t>
            </a:r>
            <a:r>
              <a:rPr lang="en-US" dirty="0" smtClean="0"/>
              <a:t> (F1), </a:t>
            </a:r>
          </a:p>
          <a:p>
            <a:r>
              <a:rPr lang="en-US" b="1" dirty="0" err="1" smtClean="0"/>
              <a:t>Özgüllük</a:t>
            </a:r>
            <a:r>
              <a:rPr lang="en-US" dirty="0" smtClean="0"/>
              <a:t> </a:t>
            </a:r>
            <a:r>
              <a:rPr lang="en-US" dirty="0" err="1" smtClean="0"/>
              <a:t>Specifcity</a:t>
            </a:r>
            <a:r>
              <a:rPr lang="en-US" dirty="0" smtClean="0"/>
              <a:t>(S) </a:t>
            </a:r>
          </a:p>
          <a:p>
            <a:r>
              <a:rPr lang="en-US" b="1" dirty="0" err="1" smtClean="0"/>
              <a:t>Alıcı</a:t>
            </a:r>
            <a:r>
              <a:rPr lang="en-US" b="1" dirty="0" smtClean="0"/>
              <a:t> </a:t>
            </a:r>
            <a:r>
              <a:rPr lang="en-US" b="1" dirty="0" err="1" smtClean="0"/>
              <a:t>Operatör</a:t>
            </a:r>
            <a:r>
              <a:rPr lang="en-US" b="1" dirty="0" smtClean="0"/>
              <a:t> </a:t>
            </a:r>
            <a:r>
              <a:rPr lang="en-US" b="1" dirty="0" err="1" smtClean="0"/>
              <a:t>Karakteristik</a:t>
            </a:r>
            <a:r>
              <a:rPr lang="en-US" dirty="0" smtClean="0"/>
              <a:t> Receiver Operator Characteristic(ROC) </a:t>
            </a:r>
            <a:r>
              <a:rPr lang="en-US" dirty="0" err="1" smtClean="0"/>
              <a:t>Eğrisi</a:t>
            </a:r>
            <a:r>
              <a:rPr lang="en-US" dirty="0" smtClean="0"/>
              <a:t> </a:t>
            </a:r>
            <a:r>
              <a:rPr lang="en-US" dirty="0" err="1" smtClean="0"/>
              <a:t>Altındaki</a:t>
            </a:r>
            <a:r>
              <a:rPr lang="en-US" dirty="0" smtClean="0"/>
              <a:t> Alan (ROC-AUC </a:t>
            </a:r>
            <a:r>
              <a:rPr lang="en-US" dirty="0" err="1" smtClean="0"/>
              <a:t>puanı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kısaca</a:t>
            </a:r>
            <a:r>
              <a:rPr lang="en-US" dirty="0" smtClean="0"/>
              <a:t> AUC </a:t>
            </a:r>
            <a:r>
              <a:rPr lang="en-US" dirty="0" err="1" smtClean="0"/>
              <a:t>puanı</a:t>
            </a:r>
            <a:r>
              <a:rPr lang="en-US" dirty="0" smtClean="0"/>
              <a:t>)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standart</a:t>
            </a:r>
            <a:r>
              <a:rPr lang="en-US" dirty="0" smtClean="0"/>
              <a:t> </a:t>
            </a:r>
            <a:r>
              <a:rPr lang="en-US" dirty="0" err="1" smtClean="0"/>
              <a:t>ölçütler</a:t>
            </a:r>
            <a:r>
              <a:rPr lang="en-US" dirty="0" smtClean="0"/>
              <a:t> </a:t>
            </a:r>
            <a:r>
              <a:rPr lang="en-US" dirty="0" err="1" smtClean="0"/>
              <a:t>kullanmışlardır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4038600"/>
            <a:ext cx="13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Accuracy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90600" y="449580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modelinin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r>
              <a:rPr lang="en-US" dirty="0" smtClean="0"/>
              <a:t> ne </a:t>
            </a:r>
            <a:r>
              <a:rPr lang="en-US" dirty="0" err="1" smtClean="0"/>
              <a:t>sıklıkla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ettiğini</a:t>
            </a:r>
            <a:r>
              <a:rPr lang="en-US" dirty="0" smtClean="0"/>
              <a:t> </a:t>
            </a:r>
            <a:r>
              <a:rPr lang="en-US" dirty="0" err="1" smtClean="0"/>
              <a:t>gösterir</a:t>
            </a:r>
            <a:endParaRPr lang="en-US" dirty="0"/>
          </a:p>
        </p:txBody>
      </p:sp>
      <p:pic>
        <p:nvPicPr>
          <p:cNvPr id="9" name="Picture 8" descr="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5029200"/>
            <a:ext cx="2980243" cy="695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6800" y="6211669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sınıflandırıcının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vakaları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etme</a:t>
            </a:r>
            <a:r>
              <a:rPr lang="en-US" dirty="0" smtClean="0"/>
              <a:t> </a:t>
            </a:r>
            <a:r>
              <a:rPr lang="en-US" dirty="0" err="1" smtClean="0"/>
              <a:t>kabiliyetini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04800"/>
            <a:ext cx="1316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Precision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9144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sınıflandırıcının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vakaları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etme</a:t>
            </a:r>
            <a:r>
              <a:rPr lang="en-US" dirty="0" smtClean="0"/>
              <a:t> </a:t>
            </a:r>
            <a:r>
              <a:rPr lang="en-US" dirty="0" err="1" smtClean="0"/>
              <a:t>kabiliyetini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endParaRPr lang="en-US" dirty="0"/>
          </a:p>
        </p:txBody>
      </p:sp>
      <p:pic>
        <p:nvPicPr>
          <p:cNvPr id="6" name="Picture 5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2324932" cy="10763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3000" y="2438400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Recall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990600" y="2828836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test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setinde</a:t>
            </a:r>
            <a:r>
              <a:rPr lang="en-US" dirty="0" smtClean="0"/>
              <a:t>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gerçek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vakaların</a:t>
            </a:r>
            <a:r>
              <a:rPr lang="en-US" dirty="0" smtClean="0"/>
              <a:t> </a:t>
            </a:r>
            <a:r>
              <a:rPr lang="en-US" dirty="0" err="1" smtClean="0"/>
              <a:t>toplam</a:t>
            </a:r>
            <a:r>
              <a:rPr lang="en-US" dirty="0" smtClean="0"/>
              <a:t> </a:t>
            </a:r>
            <a:r>
              <a:rPr lang="en-US" dirty="0" err="1" smtClean="0"/>
              <a:t>sayısına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model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sınıflandırılan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numunelerin</a:t>
            </a:r>
            <a:r>
              <a:rPr lang="en-US" dirty="0" smtClean="0"/>
              <a:t> </a:t>
            </a:r>
            <a:r>
              <a:rPr lang="en-US" dirty="0" err="1" smtClean="0"/>
              <a:t>oranıdır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 descr="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3505200"/>
            <a:ext cx="2105181" cy="10256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3000" y="4572000"/>
            <a:ext cx="1872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F1‑Score (F1)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143000" y="5105400"/>
            <a:ext cx="678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kabiliyetini</a:t>
            </a:r>
            <a:r>
              <a:rPr lang="en-US" dirty="0" smtClean="0"/>
              <a:t> </a:t>
            </a:r>
            <a:r>
              <a:rPr lang="en-US" dirty="0" err="1" smtClean="0"/>
              <a:t>bilmek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F1-skor </a:t>
            </a:r>
            <a:r>
              <a:rPr lang="en-US" dirty="0" err="1" smtClean="0"/>
              <a:t>metriği</a:t>
            </a:r>
            <a:r>
              <a:rPr lang="en-US" dirty="0" smtClean="0"/>
              <a:t> </a:t>
            </a:r>
            <a:r>
              <a:rPr lang="en-US" dirty="0" err="1" smtClean="0"/>
              <a:t>önemlidir</a:t>
            </a:r>
            <a:endParaRPr lang="en-US" dirty="0"/>
          </a:p>
        </p:txBody>
      </p:sp>
      <p:pic>
        <p:nvPicPr>
          <p:cNvPr id="12" name="Picture 11" descr="1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00" y="5638800"/>
            <a:ext cx="3476898" cy="96674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38600" y="1447800"/>
            <a:ext cx="449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Doğruluk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kesinlik</a:t>
            </a:r>
            <a:r>
              <a:rPr lang="en-US" dirty="0" smtClean="0"/>
              <a:t> (Accuracy and precision)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038600" y="1981200"/>
            <a:ext cx="5105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ölçüm</a:t>
            </a:r>
            <a:r>
              <a:rPr lang="en-US" dirty="0" smtClean="0"/>
              <a:t> </a:t>
            </a:r>
            <a:r>
              <a:rPr lang="en-US" dirty="0" err="1" smtClean="0"/>
              <a:t>sisteminin</a:t>
            </a:r>
            <a:r>
              <a:rPr lang="en-US" dirty="0" smtClean="0"/>
              <a:t> </a:t>
            </a:r>
            <a:r>
              <a:rPr lang="en-US" dirty="0" err="1" smtClean="0"/>
              <a:t>kesinliği</a:t>
            </a:r>
            <a:r>
              <a:rPr lang="en-US" dirty="0" smtClean="0"/>
              <a:t>,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şartlardaki</a:t>
            </a:r>
            <a:r>
              <a:rPr lang="en-US" dirty="0" smtClean="0"/>
              <a:t> </a:t>
            </a:r>
            <a:r>
              <a:rPr lang="en-US" dirty="0" err="1" smtClean="0"/>
              <a:t>ölçümlerin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sonucu</a:t>
            </a:r>
            <a:r>
              <a:rPr lang="en-US" dirty="0" smtClean="0"/>
              <a:t> </a:t>
            </a:r>
            <a:r>
              <a:rPr lang="en-US" dirty="0" err="1" smtClean="0"/>
              <a:t>verme</a:t>
            </a:r>
            <a:r>
              <a:rPr lang="en-US" dirty="0" smtClean="0"/>
              <a:t> </a:t>
            </a:r>
            <a:r>
              <a:rPr lang="en-US" dirty="0" err="1" smtClean="0"/>
              <a:t>derecesidir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28600"/>
            <a:ext cx="134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Specifcity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sınıflandırılan</a:t>
            </a:r>
            <a:r>
              <a:rPr lang="en-US" dirty="0" smtClean="0"/>
              <a:t> </a:t>
            </a:r>
            <a:r>
              <a:rPr lang="en-US" dirty="0" err="1" smtClean="0"/>
              <a:t>negatif</a:t>
            </a:r>
            <a:r>
              <a:rPr lang="en-US" dirty="0" smtClean="0"/>
              <a:t> </a:t>
            </a:r>
            <a:r>
              <a:rPr lang="en-US" dirty="0" err="1" smtClean="0"/>
              <a:t>numunelerin</a:t>
            </a:r>
            <a:r>
              <a:rPr lang="en-US" dirty="0" smtClean="0"/>
              <a:t> </a:t>
            </a:r>
            <a:r>
              <a:rPr lang="en-US" dirty="0" err="1" smtClean="0"/>
              <a:t>oranıdır</a:t>
            </a:r>
            <a:endParaRPr lang="en-US" dirty="0"/>
          </a:p>
        </p:txBody>
      </p:sp>
      <p:pic>
        <p:nvPicPr>
          <p:cNvPr id="6" name="Picture 5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295400"/>
            <a:ext cx="2237626" cy="11906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3276600"/>
            <a:ext cx="807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ROC </a:t>
            </a:r>
            <a:r>
              <a:rPr lang="en-US" dirty="0" err="1" smtClean="0"/>
              <a:t>eğrisi</a:t>
            </a:r>
            <a:r>
              <a:rPr lang="en-US" dirty="0" smtClean="0"/>
              <a:t>,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problemleri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görevleri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değerlendirme</a:t>
            </a:r>
            <a:r>
              <a:rPr lang="en-US" dirty="0" smtClean="0"/>
              <a:t> </a:t>
            </a:r>
            <a:r>
              <a:rPr lang="en-US" dirty="0" err="1" smtClean="0"/>
              <a:t>ölçüsüdür</a:t>
            </a:r>
            <a:r>
              <a:rPr lang="en-US" dirty="0" smtClean="0"/>
              <a:t>; </a:t>
            </a:r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eğri</a:t>
            </a:r>
            <a:r>
              <a:rPr lang="en-US" dirty="0" smtClean="0"/>
              <a:t>, </a:t>
            </a:r>
            <a:r>
              <a:rPr lang="en-US" dirty="0" err="1" smtClean="0"/>
              <a:t>çeşitli</a:t>
            </a:r>
            <a:r>
              <a:rPr lang="en-US" dirty="0" smtClean="0"/>
              <a:t> </a:t>
            </a:r>
            <a:r>
              <a:rPr lang="en-US" dirty="0" err="1" smtClean="0"/>
              <a:t>eşik</a:t>
            </a:r>
            <a:r>
              <a:rPr lang="en-US" dirty="0" smtClean="0"/>
              <a:t> </a:t>
            </a:r>
            <a:r>
              <a:rPr lang="en-US" dirty="0" err="1" smtClean="0"/>
              <a:t>değerlerinde</a:t>
            </a:r>
            <a:r>
              <a:rPr lang="en-US" dirty="0" smtClean="0"/>
              <a:t> TP </a:t>
            </a:r>
            <a:r>
              <a:rPr lang="en-US" dirty="0" err="1" smtClean="0"/>
              <a:t>oranını</a:t>
            </a:r>
            <a:r>
              <a:rPr lang="en-US" dirty="0" smtClean="0"/>
              <a:t> FP </a:t>
            </a:r>
            <a:r>
              <a:rPr lang="en-US" dirty="0" err="1" smtClean="0"/>
              <a:t>oranına</a:t>
            </a:r>
            <a:r>
              <a:rPr lang="en-US" dirty="0" smtClean="0"/>
              <a:t> </a:t>
            </a:r>
            <a:r>
              <a:rPr lang="en-US" dirty="0" err="1" smtClean="0"/>
              <a:t>karşı</a:t>
            </a:r>
            <a:r>
              <a:rPr lang="en-US" dirty="0" smtClean="0"/>
              <a:t> </a:t>
            </a:r>
            <a:r>
              <a:rPr lang="en-US" dirty="0" err="1" smtClean="0"/>
              <a:t>çizen</a:t>
            </a:r>
            <a:r>
              <a:rPr lang="en-US" dirty="0" smtClean="0"/>
              <a:t> </a:t>
            </a:r>
            <a:r>
              <a:rPr lang="en-US" dirty="0" err="1" smtClean="0"/>
              <a:t>olasılık</a:t>
            </a:r>
            <a:r>
              <a:rPr lang="en-US" dirty="0" smtClean="0"/>
              <a:t> </a:t>
            </a:r>
            <a:r>
              <a:rPr lang="en-US" dirty="0" err="1" smtClean="0"/>
              <a:t>eğrisini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</a:t>
            </a:r>
            <a:r>
              <a:rPr lang="en-US" dirty="0" err="1" smtClean="0"/>
              <a:t>Duyarlılık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özgüllük</a:t>
            </a:r>
            <a:r>
              <a:rPr lang="en-US" dirty="0" smtClean="0"/>
              <a:t>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değiş</a:t>
            </a:r>
            <a:r>
              <a:rPr lang="en-US" dirty="0" smtClean="0"/>
              <a:t> </a:t>
            </a:r>
            <a:r>
              <a:rPr lang="en-US" dirty="0" err="1" smtClean="0"/>
              <a:t>tokuşu</a:t>
            </a:r>
            <a:r>
              <a:rPr lang="en-US" dirty="0" smtClean="0"/>
              <a:t> </a:t>
            </a:r>
            <a:r>
              <a:rPr lang="en-US" dirty="0" err="1" smtClean="0"/>
              <a:t>grafiksel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göstermek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</a:t>
            </a:r>
            <a:r>
              <a:rPr lang="en-US" dirty="0" err="1" smtClean="0"/>
              <a:t>Başka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deyişle</a:t>
            </a:r>
            <a:r>
              <a:rPr lang="en-US" dirty="0" smtClean="0"/>
              <a:t>, AUC </a:t>
            </a:r>
            <a:r>
              <a:rPr lang="en-US" dirty="0" err="1" smtClean="0"/>
              <a:t>puanı</a:t>
            </a:r>
            <a:r>
              <a:rPr lang="en-US" dirty="0" smtClean="0"/>
              <a:t>, </a:t>
            </a:r>
            <a:r>
              <a:rPr lang="en-US" dirty="0" err="1" smtClean="0"/>
              <a:t>ayarlanabilir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eşiğin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tür</a:t>
            </a:r>
            <a:r>
              <a:rPr lang="en-US" dirty="0" smtClean="0"/>
              <a:t> </a:t>
            </a:r>
            <a:r>
              <a:rPr lang="en-US" dirty="0" err="1" smtClean="0"/>
              <a:t>hatada</a:t>
            </a:r>
            <a:r>
              <a:rPr lang="en-US" dirty="0" smtClean="0"/>
              <a:t> </a:t>
            </a:r>
            <a:r>
              <a:rPr lang="en-US" dirty="0" err="1" smtClean="0"/>
              <a:t>nasıl</a:t>
            </a:r>
            <a:r>
              <a:rPr lang="en-US" dirty="0" smtClean="0"/>
              <a:t> </a:t>
            </a:r>
            <a:r>
              <a:rPr lang="en-US" dirty="0" err="1" smtClean="0"/>
              <a:t>değişikliklere</a:t>
            </a:r>
            <a:r>
              <a:rPr lang="en-US" dirty="0" smtClean="0"/>
              <a:t> </a:t>
            </a:r>
            <a:r>
              <a:rPr lang="en-US" dirty="0" err="1" smtClean="0"/>
              <a:t>neden</a:t>
            </a:r>
            <a:r>
              <a:rPr lang="en-US" dirty="0" smtClean="0"/>
              <a:t> </a:t>
            </a:r>
            <a:r>
              <a:rPr lang="en-US" dirty="0" err="1" smtClean="0"/>
              <a:t>olduğunu</a:t>
            </a:r>
            <a:r>
              <a:rPr lang="en-US" dirty="0" smtClean="0"/>
              <a:t> </a:t>
            </a:r>
            <a:r>
              <a:rPr lang="en-US" dirty="0" err="1" smtClean="0"/>
              <a:t>açıklar</a:t>
            </a:r>
            <a:r>
              <a:rPr lang="en-US" dirty="0" smtClean="0"/>
              <a:t>: </a:t>
            </a:r>
            <a:r>
              <a:rPr lang="en-US" dirty="0" err="1" smtClean="0"/>
              <a:t>yanlış</a:t>
            </a:r>
            <a:r>
              <a:rPr lang="en-US" dirty="0" smtClean="0"/>
              <a:t> </a:t>
            </a:r>
            <a:r>
              <a:rPr lang="en-US" dirty="0" err="1" smtClean="0"/>
              <a:t>pozitifler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yanlış</a:t>
            </a:r>
            <a:r>
              <a:rPr lang="en-US" dirty="0" smtClean="0"/>
              <a:t> </a:t>
            </a:r>
            <a:r>
              <a:rPr lang="en-US" dirty="0" err="1" smtClean="0"/>
              <a:t>negatifler</a:t>
            </a:r>
            <a:r>
              <a:rPr lang="en-US" dirty="0" smtClean="0"/>
              <a:t>. AUC </a:t>
            </a:r>
            <a:r>
              <a:rPr lang="en-US" dirty="0" err="1" smtClean="0"/>
              <a:t>puanı</a:t>
            </a:r>
            <a:r>
              <a:rPr lang="en-US" dirty="0" smtClean="0"/>
              <a:t>, ROC </a:t>
            </a:r>
            <a:r>
              <a:rPr lang="en-US" dirty="0" err="1" smtClean="0"/>
              <a:t>eğrisine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değerlendirme</a:t>
            </a:r>
            <a:r>
              <a:rPr lang="en-US" dirty="0" smtClean="0"/>
              <a:t> </a:t>
            </a:r>
            <a:r>
              <a:rPr lang="en-US" dirty="0" err="1" smtClean="0"/>
              <a:t>metriğinin</a:t>
            </a:r>
            <a:r>
              <a:rPr lang="en-US" dirty="0" smtClean="0"/>
              <a:t> </a:t>
            </a:r>
            <a:r>
              <a:rPr lang="en-US" dirty="0" err="1" smtClean="0"/>
              <a:t>nicel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ölçüsü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çalışır</a:t>
            </a:r>
            <a:r>
              <a:rPr lang="en-US" dirty="0" smtClean="0"/>
              <a:t>. </a:t>
            </a:r>
            <a:r>
              <a:rPr lang="en-US" dirty="0" err="1" smtClean="0"/>
              <a:t>Bize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sınıfları</a:t>
            </a:r>
            <a:r>
              <a:rPr lang="en-US" dirty="0" smtClean="0"/>
              <a:t> ne </a:t>
            </a:r>
            <a:r>
              <a:rPr lang="en-US" dirty="0" err="1" smtClean="0"/>
              <a:t>kadar</a:t>
            </a:r>
            <a:r>
              <a:rPr lang="en-US" dirty="0" smtClean="0"/>
              <a:t> </a:t>
            </a:r>
            <a:r>
              <a:rPr lang="en-US" dirty="0" err="1" smtClean="0"/>
              <a:t>ayırt</a:t>
            </a:r>
            <a:r>
              <a:rPr lang="en-US" dirty="0" smtClean="0"/>
              <a:t> </a:t>
            </a:r>
            <a:r>
              <a:rPr lang="en-US" dirty="0" err="1" smtClean="0"/>
              <a:t>edebildiğini</a:t>
            </a:r>
            <a:r>
              <a:rPr lang="en-US" dirty="0" smtClean="0"/>
              <a:t> </a:t>
            </a:r>
            <a:r>
              <a:rPr lang="en-US" dirty="0" err="1" smtClean="0"/>
              <a:t>söyler</a:t>
            </a:r>
            <a:r>
              <a:rPr lang="en-US" dirty="0" smtClean="0"/>
              <a:t>. </a:t>
            </a:r>
            <a:r>
              <a:rPr lang="en-US" dirty="0" err="1" smtClean="0"/>
              <a:t>AUC'nin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r>
              <a:rPr lang="en-US" dirty="0" smtClean="0"/>
              <a:t>,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tahmininde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anlamına</a:t>
            </a:r>
            <a:r>
              <a:rPr lang="en-US" dirty="0" smtClean="0"/>
              <a:t> </a:t>
            </a:r>
            <a:r>
              <a:rPr lang="en-US" dirty="0" err="1" smtClean="0"/>
              <a:t>gelir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0,5'lik </a:t>
            </a:r>
            <a:r>
              <a:rPr lang="en-US" dirty="0" err="1" smtClean="0"/>
              <a:t>bir</a:t>
            </a:r>
            <a:r>
              <a:rPr lang="en-US" dirty="0" smtClean="0"/>
              <a:t> AUC, </a:t>
            </a:r>
            <a:r>
              <a:rPr lang="en-US" dirty="0" err="1" smtClean="0"/>
              <a:t>ayrım</a:t>
            </a:r>
            <a:r>
              <a:rPr lang="en-US" dirty="0" smtClean="0"/>
              <a:t> </a:t>
            </a:r>
            <a:r>
              <a:rPr lang="en-US" dirty="0" err="1" smtClean="0"/>
              <a:t>olmadığını</a:t>
            </a:r>
            <a:r>
              <a:rPr lang="en-US" dirty="0" smtClean="0"/>
              <a:t> </a:t>
            </a:r>
            <a:r>
              <a:rPr lang="en-US" dirty="0" err="1" smtClean="0"/>
              <a:t>gösterir</a:t>
            </a:r>
            <a:r>
              <a:rPr lang="en-US" dirty="0" smtClean="0"/>
              <a:t> (</a:t>
            </a:r>
            <a:r>
              <a:rPr lang="en-US" dirty="0" err="1" smtClean="0"/>
              <a:t>yani</a:t>
            </a:r>
            <a:r>
              <a:rPr lang="en-US" dirty="0" smtClean="0"/>
              <a:t>, </a:t>
            </a:r>
            <a:r>
              <a:rPr lang="en-US" dirty="0" err="1" smtClean="0"/>
              <a:t>teste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hastalığı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etme</a:t>
            </a:r>
            <a:r>
              <a:rPr lang="en-US" dirty="0" smtClean="0"/>
              <a:t> </a:t>
            </a:r>
            <a:r>
              <a:rPr lang="en-US" dirty="0" err="1" smtClean="0"/>
              <a:t>yeteneği</a:t>
            </a:r>
            <a:r>
              <a:rPr lang="en-US" dirty="0" smtClean="0"/>
              <a:t> </a:t>
            </a:r>
            <a:r>
              <a:rPr lang="en-US" dirty="0" err="1" smtClean="0"/>
              <a:t>olmadığı</a:t>
            </a:r>
            <a:r>
              <a:rPr lang="en-US" dirty="0" smtClean="0"/>
              <a:t>), </a:t>
            </a:r>
            <a:r>
              <a:rPr lang="en-US" dirty="0" smtClean="0"/>
              <a:t>0,7 </a:t>
            </a:r>
            <a:r>
              <a:rPr lang="en-US" dirty="0" err="1" smtClean="0"/>
              <a:t>ila</a:t>
            </a:r>
            <a:r>
              <a:rPr lang="en-US" dirty="0" smtClean="0"/>
              <a:t> 0,8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edilebilir</a:t>
            </a:r>
            <a:r>
              <a:rPr lang="en-US" dirty="0" smtClean="0"/>
              <a:t>, 0,8 </a:t>
            </a:r>
            <a:r>
              <a:rPr lang="en-US" dirty="0" err="1" smtClean="0"/>
              <a:t>ila</a:t>
            </a:r>
            <a:r>
              <a:rPr lang="en-US" dirty="0" smtClean="0"/>
              <a:t> 0,9 </a:t>
            </a:r>
            <a:r>
              <a:rPr lang="en-US" dirty="0" err="1" smtClean="0"/>
              <a:t>mükemmel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0,9'dan </a:t>
            </a:r>
            <a:r>
              <a:rPr lang="en-US" dirty="0" err="1" smtClean="0"/>
              <a:t>fazlası</a:t>
            </a:r>
            <a:r>
              <a:rPr lang="en-US" dirty="0" smtClean="0"/>
              <a:t> </a:t>
            </a:r>
            <a:r>
              <a:rPr lang="en-US" dirty="0" err="1" smtClean="0"/>
              <a:t>Kusursuz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3000" y="2971800"/>
            <a:ext cx="57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ROC(</a:t>
            </a:r>
            <a:r>
              <a:rPr lang="en-US" dirty="0" smtClean="0"/>
              <a:t>Receiver operating characteristic</a:t>
            </a:r>
            <a:r>
              <a:rPr lang="en-US" dirty="0" smtClean="0"/>
              <a:t>)‑</a:t>
            </a:r>
            <a:r>
              <a:rPr lang="en-US" dirty="0" smtClean="0"/>
              <a:t>AUC Score (AUC)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28600"/>
            <a:ext cx="4493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Meme </a:t>
            </a:r>
            <a:r>
              <a:rPr lang="en-US" sz="2400" dirty="0" err="1" smtClean="0"/>
              <a:t>Kanseri</a:t>
            </a:r>
            <a:r>
              <a:rPr lang="en-US" sz="2400" dirty="0" smtClean="0"/>
              <a:t> </a:t>
            </a:r>
            <a:r>
              <a:rPr lang="en-US" sz="2400" dirty="0" err="1" smtClean="0"/>
              <a:t>Öngörü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Yöntemleri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7620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hem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raporları</a:t>
            </a:r>
            <a:r>
              <a:rPr lang="en-US" dirty="0" smtClean="0"/>
              <a:t> hem de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ilgili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araştırma</a:t>
            </a:r>
            <a:r>
              <a:rPr lang="en-US" dirty="0" smtClean="0"/>
              <a:t> </a:t>
            </a:r>
            <a:r>
              <a:rPr lang="en-US" dirty="0" err="1" smtClean="0"/>
              <a:t>çalışmalarına</a:t>
            </a:r>
            <a:r>
              <a:rPr lang="en-US" dirty="0" smtClean="0"/>
              <a:t> </a:t>
            </a:r>
            <a:r>
              <a:rPr lang="en-US" dirty="0" err="1" smtClean="0"/>
              <a:t>bakalım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1676400"/>
            <a:ext cx="664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Tanı</a:t>
            </a:r>
            <a:r>
              <a:rPr lang="en-US" b="1" dirty="0" smtClean="0"/>
              <a:t> </a:t>
            </a:r>
            <a:r>
              <a:rPr lang="en-US" b="1" dirty="0" err="1" smtClean="0"/>
              <a:t>Raporuna</a:t>
            </a:r>
            <a:r>
              <a:rPr lang="en-US" b="1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(</a:t>
            </a:r>
            <a:r>
              <a:rPr lang="en-US" dirty="0" smtClean="0"/>
              <a:t>Diagnosis Report based Methods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2133600"/>
            <a:ext cx="784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Literatürde</a:t>
            </a:r>
            <a:r>
              <a:rPr lang="en-US" dirty="0" smtClean="0"/>
              <a:t>, 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</a:t>
            </a:r>
            <a:r>
              <a:rPr lang="en-US" dirty="0" smtClean="0"/>
              <a:t> </a:t>
            </a:r>
            <a:r>
              <a:rPr lang="en-US" dirty="0" err="1" smtClean="0"/>
              <a:t>araştırmalarında</a:t>
            </a:r>
            <a:r>
              <a:rPr lang="en-US" dirty="0" smtClean="0"/>
              <a:t> Wisconsin Meme </a:t>
            </a:r>
            <a:r>
              <a:rPr lang="en-US" dirty="0" err="1" smtClean="0"/>
              <a:t>Kanseri</a:t>
            </a:r>
            <a:r>
              <a:rPr lang="en-US" dirty="0" smtClean="0"/>
              <a:t> (WBC)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</a:t>
            </a:r>
            <a:r>
              <a:rPr lang="en-US" dirty="0" smtClean="0"/>
              <a:t> </a:t>
            </a:r>
            <a:r>
              <a:rPr lang="en-US" dirty="0" err="1" smtClean="0"/>
              <a:t>kullanan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araştırma</a:t>
            </a:r>
            <a:r>
              <a:rPr lang="en-US" dirty="0" smtClean="0"/>
              <a:t> </a:t>
            </a:r>
            <a:r>
              <a:rPr lang="en-US" dirty="0" err="1" smtClean="0"/>
              <a:t>makalesi</a:t>
            </a:r>
            <a:r>
              <a:rPr lang="en-US" dirty="0" smtClean="0"/>
              <a:t> </a:t>
            </a:r>
            <a:r>
              <a:rPr lang="en-US" dirty="0" err="1" smtClean="0"/>
              <a:t>bulunmaktadır</a:t>
            </a:r>
            <a:r>
              <a:rPr lang="en-US" dirty="0" smtClean="0"/>
              <a:t>. 699 </a:t>
            </a:r>
            <a:r>
              <a:rPr lang="en-US" dirty="0" err="1" smtClean="0"/>
              <a:t>öznenin</a:t>
            </a:r>
            <a:r>
              <a:rPr lang="en-US" dirty="0" smtClean="0"/>
              <a:t> (241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özne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458 </a:t>
            </a:r>
            <a:r>
              <a:rPr lang="en-US" dirty="0" err="1" smtClean="0"/>
              <a:t>olumsuz</a:t>
            </a:r>
            <a:r>
              <a:rPr lang="en-US" dirty="0" smtClean="0"/>
              <a:t> </a:t>
            </a:r>
            <a:r>
              <a:rPr lang="en-US" dirty="0" err="1" smtClean="0"/>
              <a:t>özne</a:t>
            </a:r>
            <a:r>
              <a:rPr lang="en-US" dirty="0" smtClean="0"/>
              <a:t>) 9 </a:t>
            </a:r>
            <a:r>
              <a:rPr lang="en-US" dirty="0" err="1" smtClean="0"/>
              <a:t>nitelik</a:t>
            </a:r>
            <a:r>
              <a:rPr lang="en-US" dirty="0" smtClean="0"/>
              <a:t> </a:t>
            </a:r>
            <a:r>
              <a:rPr lang="en-US" dirty="0" err="1" smtClean="0"/>
              <a:t>oluşturan</a:t>
            </a:r>
            <a:r>
              <a:rPr lang="en-US" dirty="0" smtClean="0"/>
              <a:t> </a:t>
            </a:r>
            <a:r>
              <a:rPr lang="en-US" dirty="0" err="1" smtClean="0"/>
              <a:t>tanı</a:t>
            </a:r>
            <a:r>
              <a:rPr lang="en-US" dirty="0" smtClean="0"/>
              <a:t> </a:t>
            </a:r>
            <a:r>
              <a:rPr lang="en-US" dirty="0" err="1" smtClean="0"/>
              <a:t>raporu</a:t>
            </a:r>
            <a:r>
              <a:rPr lang="en-US" dirty="0" smtClean="0"/>
              <a:t> </a:t>
            </a:r>
            <a:r>
              <a:rPr lang="en-US" dirty="0" err="1" smtClean="0"/>
              <a:t>içermektedir</a:t>
            </a:r>
            <a:r>
              <a:rPr lang="en-US" dirty="0" smtClean="0"/>
              <a:t>. 1-10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değerlerden</a:t>
            </a:r>
            <a:r>
              <a:rPr lang="en-US" dirty="0" smtClean="0"/>
              <a:t> 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yapılır.Veri</a:t>
            </a:r>
            <a:r>
              <a:rPr lang="en-US" dirty="0" smtClean="0"/>
              <a:t> </a:t>
            </a:r>
            <a:r>
              <a:rPr lang="en-US" dirty="0" err="1" smtClean="0"/>
              <a:t>kümesinde</a:t>
            </a:r>
            <a:r>
              <a:rPr lang="en-US" dirty="0" smtClean="0"/>
              <a:t> </a:t>
            </a:r>
            <a:r>
              <a:rPr lang="en-US" dirty="0" err="1" smtClean="0"/>
              <a:t>ayrıca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özniteliği</a:t>
            </a:r>
            <a:r>
              <a:rPr lang="en-US" dirty="0" smtClean="0"/>
              <a:t> (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2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kötü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4'tür) </a:t>
            </a:r>
            <a:r>
              <a:rPr lang="en-US" dirty="0" err="1" smtClean="0"/>
              <a:t>mevcuttur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3000" y="3733800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ML </a:t>
            </a:r>
            <a:r>
              <a:rPr lang="en-US" dirty="0" err="1" smtClean="0"/>
              <a:t>kullanan</a:t>
            </a:r>
            <a:r>
              <a:rPr lang="en-US" dirty="0" smtClean="0"/>
              <a:t> </a:t>
            </a:r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çalışma</a:t>
            </a:r>
            <a:r>
              <a:rPr lang="en-US" dirty="0" smtClean="0"/>
              <a:t> </a:t>
            </a:r>
            <a:r>
              <a:rPr lang="en-US" dirty="0" err="1" smtClean="0"/>
              <a:t>olduğunu</a:t>
            </a:r>
            <a:r>
              <a:rPr lang="en-US" dirty="0" smtClean="0"/>
              <a:t> </a:t>
            </a:r>
            <a:r>
              <a:rPr lang="en-US" dirty="0" err="1" smtClean="0"/>
              <a:t>gözlemlenmiş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SVM(</a:t>
            </a:r>
            <a:r>
              <a:rPr lang="en-US" dirty="0" smtClean="0"/>
              <a:t>support vector machines</a:t>
            </a:r>
            <a:r>
              <a:rPr lang="en-US" dirty="0" smtClean="0"/>
              <a:t>)'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içeren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diğerlerinden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göstermiştir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599" y="533400"/>
            <a:ext cx="8143413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228600"/>
            <a:ext cx="76787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Patolojik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Yöntemler</a:t>
            </a:r>
            <a:r>
              <a:rPr lang="en-US" sz="2000" dirty="0" smtClean="0"/>
              <a:t>(</a:t>
            </a:r>
            <a:r>
              <a:rPr lang="en-US" sz="2000" dirty="0" smtClean="0"/>
              <a:t>Pathological Image Based Methods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066800" y="8382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BreakHis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9.109 </a:t>
            </a:r>
            <a:r>
              <a:rPr lang="en-US" dirty="0" err="1" smtClean="0"/>
              <a:t>histopatolojik</a:t>
            </a:r>
            <a:r>
              <a:rPr lang="en-US" dirty="0" smtClean="0"/>
              <a:t>(</a:t>
            </a:r>
            <a:r>
              <a:rPr lang="en-US" dirty="0" err="1" smtClean="0"/>
              <a:t>potansiyel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kanserli</a:t>
            </a:r>
            <a:r>
              <a:rPr lang="en-US" dirty="0" smtClean="0"/>
              <a:t>) </a:t>
            </a:r>
            <a:r>
              <a:rPr lang="en-US" dirty="0" err="1" smtClean="0"/>
              <a:t>veriden</a:t>
            </a:r>
            <a:r>
              <a:rPr lang="en-US" dirty="0" smtClean="0"/>
              <a:t> </a:t>
            </a:r>
            <a:r>
              <a:rPr lang="en-US" dirty="0" err="1" smtClean="0"/>
              <a:t>oluşur</a:t>
            </a:r>
            <a:r>
              <a:rPr lang="en-US" dirty="0" smtClean="0"/>
              <a:t>. meme </a:t>
            </a:r>
            <a:r>
              <a:rPr lang="en-US" dirty="0" err="1" smtClean="0"/>
              <a:t>görüntüleri</a:t>
            </a:r>
            <a:r>
              <a:rPr lang="en-US" dirty="0" smtClean="0"/>
              <a:t> (2.480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5.429 </a:t>
            </a:r>
            <a:r>
              <a:rPr lang="en-US" dirty="0" err="1" smtClean="0"/>
              <a:t>kötü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)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dokusu</a:t>
            </a:r>
            <a:r>
              <a:rPr lang="en-US" dirty="0" smtClean="0"/>
              <a:t>. </a:t>
            </a:r>
            <a:r>
              <a:rPr lang="en-US" dirty="0" err="1" smtClean="0"/>
              <a:t>Görüntüler</a:t>
            </a:r>
            <a:r>
              <a:rPr lang="en-US" dirty="0" smtClean="0"/>
              <a:t>, </a:t>
            </a:r>
            <a:r>
              <a:rPr lang="en-US" dirty="0" err="1" smtClean="0"/>
              <a:t>dört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büyütme</a:t>
            </a:r>
            <a:r>
              <a:rPr lang="en-US" dirty="0" smtClean="0"/>
              <a:t> </a:t>
            </a:r>
            <a:r>
              <a:rPr lang="en-US" dirty="0" err="1" smtClean="0"/>
              <a:t>faktörü</a:t>
            </a:r>
            <a:r>
              <a:rPr lang="en-US" dirty="0" smtClean="0"/>
              <a:t> (40X, 100X, 200X </a:t>
            </a:r>
            <a:r>
              <a:rPr lang="en-US" dirty="0" err="1" smtClean="0"/>
              <a:t>ve</a:t>
            </a:r>
            <a:r>
              <a:rPr lang="en-US" dirty="0" smtClean="0"/>
              <a:t> 400X) </a:t>
            </a:r>
            <a:r>
              <a:rPr lang="en-US" dirty="0" err="1" smtClean="0"/>
              <a:t>kullanılarak</a:t>
            </a:r>
            <a:r>
              <a:rPr lang="en-US" dirty="0" smtClean="0"/>
              <a:t> 82 </a:t>
            </a:r>
            <a:r>
              <a:rPr lang="en-US" dirty="0" err="1" smtClean="0"/>
              <a:t>hastadan</a:t>
            </a:r>
            <a:r>
              <a:rPr lang="en-US" dirty="0" smtClean="0"/>
              <a:t> </a:t>
            </a:r>
            <a:r>
              <a:rPr lang="en-US" dirty="0" err="1" smtClean="0"/>
              <a:t>toplanmıştır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2057400"/>
            <a:ext cx="764516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6800" y="914400"/>
            <a:ext cx="807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Meme </a:t>
            </a:r>
            <a:r>
              <a:rPr lang="en-US" sz="2800" b="1" dirty="0" err="1" smtClean="0"/>
              <a:t>Kanseri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Akciğer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Kanseri</a:t>
            </a:r>
            <a:r>
              <a:rPr lang="en-US" sz="2800" b="1" dirty="0" smtClean="0"/>
              <a:t>, </a:t>
            </a:r>
            <a:r>
              <a:rPr lang="en-US" sz="2800" b="1" dirty="0" err="1" smtClean="0"/>
              <a:t>Lösemi</a:t>
            </a:r>
            <a:r>
              <a:rPr lang="en-US" sz="2800" dirty="0" smtClean="0"/>
              <a:t>, </a:t>
            </a:r>
            <a:r>
              <a:rPr lang="en-US" sz="2800" dirty="0" err="1" smtClean="0"/>
              <a:t>Kalp</a:t>
            </a:r>
            <a:r>
              <a:rPr lang="en-US" sz="2800" dirty="0" smtClean="0"/>
              <a:t> </a:t>
            </a:r>
            <a:r>
              <a:rPr lang="en-US" sz="2800" dirty="0" err="1" smtClean="0"/>
              <a:t>Hastalığı</a:t>
            </a:r>
            <a:r>
              <a:rPr lang="en-US" sz="2800" dirty="0" smtClean="0"/>
              <a:t>, </a:t>
            </a:r>
            <a:r>
              <a:rPr lang="en-US" sz="2800" dirty="0" err="1" smtClean="0"/>
              <a:t>Diyabet</a:t>
            </a:r>
            <a:r>
              <a:rPr lang="en-US" sz="2800" dirty="0" smtClean="0"/>
              <a:t>, </a:t>
            </a:r>
            <a:r>
              <a:rPr lang="en-US" sz="2800" dirty="0" err="1" smtClean="0"/>
              <a:t>Kronik</a:t>
            </a:r>
            <a:r>
              <a:rPr lang="en-US" sz="2800" dirty="0" smtClean="0"/>
              <a:t> </a:t>
            </a:r>
            <a:r>
              <a:rPr lang="en-US" sz="2800" dirty="0" err="1" smtClean="0"/>
              <a:t>Böbrek</a:t>
            </a:r>
            <a:r>
              <a:rPr lang="en-US" sz="2800" dirty="0" smtClean="0"/>
              <a:t> </a:t>
            </a:r>
            <a:r>
              <a:rPr lang="en-US" sz="2800" dirty="0" err="1" smtClean="0"/>
              <a:t>Hastalığı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Karaciğer</a:t>
            </a:r>
            <a:r>
              <a:rPr lang="en-US" sz="2800" dirty="0" smtClean="0"/>
              <a:t> </a:t>
            </a:r>
            <a:r>
              <a:rPr lang="en-US" sz="2800" dirty="0" err="1" smtClean="0"/>
              <a:t>Hastalığı</a:t>
            </a:r>
            <a:r>
              <a:rPr lang="en-US" sz="2800" dirty="0" smtClean="0"/>
              <a:t> </a:t>
            </a:r>
            <a:r>
              <a:rPr lang="en-US" sz="2800" dirty="0" err="1" smtClean="0"/>
              <a:t>gibi</a:t>
            </a:r>
            <a:r>
              <a:rPr lang="en-US" sz="2800" dirty="0" smtClean="0"/>
              <a:t> </a:t>
            </a:r>
            <a:r>
              <a:rPr lang="en-US" sz="2800" dirty="0" err="1" smtClean="0"/>
              <a:t>kronik</a:t>
            </a:r>
            <a:r>
              <a:rPr lang="en-US" sz="2800" dirty="0" smtClean="0"/>
              <a:t> </a:t>
            </a:r>
            <a:r>
              <a:rPr lang="en-US" sz="2800" dirty="0" err="1" smtClean="0"/>
              <a:t>hastalıkları</a:t>
            </a:r>
            <a:r>
              <a:rPr lang="en-US" sz="2800" dirty="0" smtClean="0"/>
              <a:t> </a:t>
            </a:r>
            <a:r>
              <a:rPr lang="en-US" sz="2800" dirty="0" err="1" smtClean="0"/>
              <a:t>tahmin</a:t>
            </a:r>
            <a:r>
              <a:rPr lang="en-US" sz="2800" dirty="0" smtClean="0"/>
              <a:t> </a:t>
            </a:r>
            <a:r>
              <a:rPr lang="en-US" sz="2800" dirty="0" err="1" smtClean="0"/>
              <a:t>etmeyi</a:t>
            </a:r>
            <a:r>
              <a:rPr lang="en-US" sz="2800" dirty="0" smtClean="0"/>
              <a:t> </a:t>
            </a:r>
            <a:r>
              <a:rPr lang="en-US" sz="2800" dirty="0" err="1" smtClean="0"/>
              <a:t>ele</a:t>
            </a:r>
            <a:r>
              <a:rPr lang="en-US" sz="2800" dirty="0" smtClean="0"/>
              <a:t> </a:t>
            </a:r>
            <a:r>
              <a:rPr lang="en-US" sz="2800" dirty="0" err="1" smtClean="0"/>
              <a:t>alır</a:t>
            </a:r>
            <a:r>
              <a:rPr lang="en-US" sz="2800" dirty="0" smtClean="0"/>
              <a:t>. </a:t>
            </a:r>
            <a:r>
              <a:rPr lang="en-US" sz="2800" dirty="0" err="1" smtClean="0"/>
              <a:t>Farklı</a:t>
            </a:r>
            <a:r>
              <a:rPr lang="en-US" sz="2800" dirty="0" smtClean="0"/>
              <a:t> </a:t>
            </a:r>
            <a:r>
              <a:rPr lang="en-US" sz="2800" dirty="0" err="1" smtClean="0"/>
              <a:t>yöntemlerin</a:t>
            </a:r>
            <a:r>
              <a:rPr lang="en-US" sz="2800" dirty="0" smtClean="0"/>
              <a:t> </a:t>
            </a:r>
            <a:r>
              <a:rPr lang="en-US" sz="2800" dirty="0" err="1" smtClean="0"/>
              <a:t>performansları</a:t>
            </a:r>
            <a:r>
              <a:rPr lang="en-US" sz="2800" dirty="0" smtClean="0"/>
              <a:t> </a:t>
            </a:r>
            <a:r>
              <a:rPr lang="en-US" sz="2800" dirty="0" err="1" smtClean="0"/>
              <a:t>karşılaştıralacak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143000" y="228600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/>
              <a:t>Özet</a:t>
            </a:r>
            <a:endParaRPr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228600"/>
            <a:ext cx="8153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BACH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, </a:t>
            </a:r>
            <a:r>
              <a:rPr lang="en-US" dirty="0" err="1" smtClean="0"/>
              <a:t>Uluslararası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Analizi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Tanıma</a:t>
            </a:r>
            <a:r>
              <a:rPr lang="en-US" dirty="0" smtClean="0"/>
              <a:t> </a:t>
            </a:r>
            <a:r>
              <a:rPr lang="en-US" dirty="0" err="1" smtClean="0"/>
              <a:t>Konferansı</a:t>
            </a:r>
            <a:r>
              <a:rPr lang="en-US" dirty="0" smtClean="0"/>
              <a:t> (International Conference on Image Analysis and Recognition)(ICIAR 2018) </a:t>
            </a:r>
            <a:r>
              <a:rPr lang="en-US" dirty="0" err="1" smtClean="0"/>
              <a:t>kapsamında</a:t>
            </a:r>
            <a:r>
              <a:rPr lang="en-US" dirty="0" smtClean="0"/>
              <a:t> </a:t>
            </a:r>
            <a:r>
              <a:rPr lang="en-US" dirty="0" err="1" smtClean="0"/>
              <a:t>kullanıma</a:t>
            </a:r>
            <a:r>
              <a:rPr lang="en-US" dirty="0" smtClean="0"/>
              <a:t> </a:t>
            </a:r>
            <a:r>
              <a:rPr lang="en-US" dirty="0" err="1" smtClean="0"/>
              <a:t>sunulan</a:t>
            </a:r>
            <a:r>
              <a:rPr lang="en-US" dirty="0" smtClean="0"/>
              <a:t> </a:t>
            </a:r>
            <a:r>
              <a:rPr lang="en-US" dirty="0" err="1" smtClean="0"/>
              <a:t>mikroskop</a:t>
            </a:r>
            <a:r>
              <a:rPr lang="en-US" dirty="0" smtClean="0"/>
              <a:t> </a:t>
            </a:r>
            <a:r>
              <a:rPr lang="en-US" dirty="0" err="1" smtClean="0"/>
              <a:t>görüntüler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Bu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,</a:t>
            </a:r>
          </a:p>
          <a:p>
            <a:r>
              <a:rPr lang="en-US" b="1" dirty="0" smtClean="0"/>
              <a:t>normal, </a:t>
            </a:r>
          </a:p>
          <a:p>
            <a:r>
              <a:rPr lang="en-US" b="1" dirty="0" err="1" smtClean="0"/>
              <a:t>iyi</a:t>
            </a:r>
            <a:r>
              <a:rPr lang="en-US" b="1" dirty="0" smtClean="0"/>
              <a:t> </a:t>
            </a:r>
            <a:r>
              <a:rPr lang="en-US" b="1" dirty="0" err="1" smtClean="0"/>
              <a:t>huylu</a:t>
            </a:r>
            <a:r>
              <a:rPr lang="en-US" dirty="0" smtClean="0"/>
              <a:t>(</a:t>
            </a:r>
            <a:r>
              <a:rPr lang="en-US" dirty="0" err="1" smtClean="0"/>
              <a:t>kanser</a:t>
            </a:r>
            <a:r>
              <a:rPr lang="en-US" dirty="0" smtClean="0"/>
              <a:t> </a:t>
            </a:r>
            <a:r>
              <a:rPr lang="en-US" dirty="0" err="1" smtClean="0"/>
              <a:t>olmayan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türüdür</a:t>
            </a:r>
            <a:r>
              <a:rPr lang="en-US" dirty="0" smtClean="0"/>
              <a:t>. </a:t>
            </a:r>
            <a:r>
              <a:rPr lang="en-US" dirty="0" err="1" smtClean="0"/>
              <a:t>Bunlar</a:t>
            </a:r>
            <a:r>
              <a:rPr lang="en-US" dirty="0" smtClean="0"/>
              <a:t> </a:t>
            </a:r>
            <a:r>
              <a:rPr lang="en-US" dirty="0" err="1" smtClean="0"/>
              <a:t>genellikle</a:t>
            </a:r>
            <a:r>
              <a:rPr lang="en-US" dirty="0" smtClean="0"/>
              <a:t> </a:t>
            </a:r>
            <a:r>
              <a:rPr lang="en-US" dirty="0" err="1" smtClean="0"/>
              <a:t>yavaş</a:t>
            </a:r>
            <a:r>
              <a:rPr lang="en-US" dirty="0" smtClean="0"/>
              <a:t> </a:t>
            </a:r>
            <a:r>
              <a:rPr lang="en-US" dirty="0" err="1" smtClean="0"/>
              <a:t>büyür</a:t>
            </a:r>
            <a:r>
              <a:rPr lang="en-US" dirty="0" smtClean="0"/>
              <a:t>, </a:t>
            </a:r>
            <a:r>
              <a:rPr lang="en-US" dirty="0" err="1" smtClean="0"/>
              <a:t>yayılımları</a:t>
            </a:r>
            <a:r>
              <a:rPr lang="en-US" dirty="0" smtClean="0"/>
              <a:t> </a:t>
            </a:r>
            <a:r>
              <a:rPr lang="en-US" dirty="0" err="1" smtClean="0"/>
              <a:t>sınırlıdır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genellikle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kapsülle</a:t>
            </a:r>
            <a:r>
              <a:rPr lang="en-US" dirty="0" smtClean="0"/>
              <a:t> </a:t>
            </a:r>
            <a:r>
              <a:rPr lang="en-US" dirty="0" err="1" smtClean="0"/>
              <a:t>çevrili</a:t>
            </a:r>
            <a:r>
              <a:rPr lang="en-US" dirty="0" smtClean="0"/>
              <a:t> </a:t>
            </a:r>
            <a:r>
              <a:rPr lang="en-US" dirty="0" err="1" smtClean="0"/>
              <a:t>olduklarından</a:t>
            </a:r>
            <a:r>
              <a:rPr lang="en-US" dirty="0" smtClean="0"/>
              <a:t> </a:t>
            </a:r>
            <a:r>
              <a:rPr lang="en-US" dirty="0" err="1" smtClean="0"/>
              <a:t>komşu</a:t>
            </a:r>
            <a:r>
              <a:rPr lang="en-US" dirty="0" smtClean="0"/>
              <a:t> </a:t>
            </a:r>
            <a:r>
              <a:rPr lang="en-US" dirty="0" err="1" smtClean="0"/>
              <a:t>dokularla</a:t>
            </a:r>
            <a:r>
              <a:rPr lang="en-US" dirty="0" smtClean="0"/>
              <a:t> </a:t>
            </a:r>
            <a:r>
              <a:rPr lang="en-US" dirty="0" err="1" smtClean="0"/>
              <a:t>doğrudan</a:t>
            </a:r>
            <a:r>
              <a:rPr lang="en-US" dirty="0" smtClean="0"/>
              <a:t> </a:t>
            </a:r>
            <a:r>
              <a:rPr lang="en-US" dirty="0" err="1" smtClean="0"/>
              <a:t>bağlantıda</a:t>
            </a:r>
            <a:r>
              <a:rPr lang="en-US" dirty="0" smtClean="0"/>
              <a:t> </a:t>
            </a:r>
            <a:r>
              <a:rPr lang="en-US" dirty="0" err="1" smtClean="0"/>
              <a:t>değildirler</a:t>
            </a:r>
            <a:r>
              <a:rPr lang="en-US" dirty="0" smtClean="0"/>
              <a:t>.), </a:t>
            </a:r>
          </a:p>
          <a:p>
            <a:r>
              <a:rPr lang="en-US" b="1" dirty="0" smtClean="0"/>
              <a:t>in situ </a:t>
            </a:r>
            <a:r>
              <a:rPr lang="en-US" b="1" dirty="0" err="1" smtClean="0"/>
              <a:t>karsinom</a:t>
            </a:r>
            <a:r>
              <a:rPr lang="en-US" dirty="0" smtClean="0"/>
              <a:t>(</a:t>
            </a:r>
            <a:r>
              <a:rPr lang="en-US" dirty="0" err="1" smtClean="0"/>
              <a:t>hücrelerin</a:t>
            </a:r>
            <a:r>
              <a:rPr lang="en-US" dirty="0" smtClean="0"/>
              <a:t> </a:t>
            </a:r>
            <a:r>
              <a:rPr lang="en-US" b="1" dirty="0" err="1" smtClean="0"/>
              <a:t>kanser</a:t>
            </a:r>
            <a:r>
              <a:rPr lang="en-US" dirty="0" smtClean="0"/>
              <a:t> </a:t>
            </a:r>
            <a:r>
              <a:rPr lang="en-US" dirty="0" err="1" smtClean="0"/>
              <a:t>hücresine</a:t>
            </a:r>
            <a:r>
              <a:rPr lang="en-US" dirty="0" smtClean="0"/>
              <a:t> </a:t>
            </a:r>
            <a:r>
              <a:rPr lang="en-US" dirty="0" err="1" smtClean="0"/>
              <a:t>dönüştüğü</a:t>
            </a:r>
            <a:r>
              <a:rPr lang="en-US" dirty="0" smtClean="0"/>
              <a:t>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mukoza</a:t>
            </a:r>
            <a:r>
              <a:rPr lang="en-US" dirty="0" smtClean="0"/>
              <a:t> </a:t>
            </a:r>
            <a:r>
              <a:rPr lang="en-US" dirty="0" err="1" smtClean="0"/>
              <a:t>tabakasının</a:t>
            </a:r>
            <a:r>
              <a:rPr lang="en-US" dirty="0" smtClean="0"/>
              <a:t> </a:t>
            </a:r>
            <a:r>
              <a:rPr lang="en-US" dirty="0" err="1" smtClean="0"/>
              <a:t>içinde</a:t>
            </a:r>
            <a:r>
              <a:rPr lang="en-US" dirty="0" smtClean="0"/>
              <a:t> </a:t>
            </a:r>
            <a:r>
              <a:rPr lang="en-US" dirty="0" err="1" smtClean="0"/>
              <a:t>sınırlı</a:t>
            </a:r>
            <a:r>
              <a:rPr lang="en-US" dirty="0" smtClean="0"/>
              <a:t> </a:t>
            </a:r>
            <a:r>
              <a:rPr lang="en-US" dirty="0" err="1" smtClean="0"/>
              <a:t>kaldığı</a:t>
            </a:r>
            <a:r>
              <a:rPr lang="en-US" dirty="0" smtClean="0"/>
              <a:t>, </a:t>
            </a:r>
            <a:r>
              <a:rPr lang="en-US" dirty="0" err="1" smtClean="0"/>
              <a:t>henüz</a:t>
            </a:r>
            <a:r>
              <a:rPr lang="en-US" dirty="0" smtClean="0"/>
              <a:t> </a:t>
            </a:r>
            <a:r>
              <a:rPr lang="en-US" dirty="0" err="1" smtClean="0"/>
              <a:t>hiçbir</a:t>
            </a:r>
            <a:r>
              <a:rPr lang="en-US" dirty="0" smtClean="0"/>
              <a:t> </a:t>
            </a:r>
            <a:r>
              <a:rPr lang="en-US" dirty="0" err="1" smtClean="0"/>
              <a:t>yere</a:t>
            </a:r>
            <a:r>
              <a:rPr lang="en-US" dirty="0" smtClean="0"/>
              <a:t> </a:t>
            </a:r>
            <a:r>
              <a:rPr lang="en-US" dirty="0" err="1" smtClean="0"/>
              <a:t>yayılmadığı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tanımlamaktadır</a:t>
            </a:r>
            <a:r>
              <a:rPr lang="en-US" dirty="0" smtClean="0"/>
              <a:t>.)</a:t>
            </a:r>
          </a:p>
          <a:p>
            <a:r>
              <a:rPr lang="en-US" b="1" dirty="0" err="1" smtClean="0"/>
              <a:t>invaziv</a:t>
            </a:r>
            <a:r>
              <a:rPr lang="en-US" b="1" dirty="0" smtClean="0"/>
              <a:t> </a:t>
            </a:r>
            <a:r>
              <a:rPr lang="en-US" b="1" dirty="0" err="1" smtClean="0"/>
              <a:t>karsinom</a:t>
            </a:r>
            <a:r>
              <a:rPr lang="en-US" dirty="0" smtClean="0"/>
              <a:t>(</a:t>
            </a:r>
            <a:r>
              <a:rPr lang="en-US" dirty="0" err="1" smtClean="0"/>
              <a:t>kanser</a:t>
            </a:r>
            <a:r>
              <a:rPr lang="en-US" dirty="0" smtClean="0"/>
              <a:t> </a:t>
            </a:r>
            <a:r>
              <a:rPr lang="en-US" dirty="0" err="1" smtClean="0"/>
              <a:t>hücrelerinin</a:t>
            </a:r>
            <a:r>
              <a:rPr lang="en-US" dirty="0" smtClean="0"/>
              <a:t> </a:t>
            </a:r>
            <a:r>
              <a:rPr lang="en-US" dirty="0" err="1" smtClean="0"/>
              <a:t>başladıkları</a:t>
            </a:r>
            <a:r>
              <a:rPr lang="en-US" dirty="0" smtClean="0"/>
              <a:t> </a:t>
            </a:r>
            <a:r>
              <a:rPr lang="en-US" dirty="0" err="1" smtClean="0"/>
              <a:t>lobülden</a:t>
            </a:r>
            <a:r>
              <a:rPr lang="en-US" dirty="0" smtClean="0"/>
              <a:t> </a:t>
            </a:r>
            <a:r>
              <a:rPr lang="en-US" dirty="0" err="1" smtClean="0"/>
              <a:t>ayrıldıkları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lenf</a:t>
            </a:r>
            <a:r>
              <a:rPr lang="en-US" dirty="0" smtClean="0"/>
              <a:t> </a:t>
            </a:r>
            <a:r>
              <a:rPr lang="en-US" dirty="0" err="1" smtClean="0"/>
              <a:t>düğümlerine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vücudun</a:t>
            </a:r>
            <a:r>
              <a:rPr lang="en-US" dirty="0" smtClean="0"/>
              <a:t>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bölgelerine</a:t>
            </a:r>
            <a:r>
              <a:rPr lang="en-US" dirty="0" smtClean="0"/>
              <a:t> </a:t>
            </a:r>
            <a:r>
              <a:rPr lang="en-US" dirty="0" err="1" smtClean="0"/>
              <a:t>yayılma</a:t>
            </a:r>
            <a:r>
              <a:rPr lang="en-US" dirty="0" smtClean="0"/>
              <a:t> </a:t>
            </a:r>
            <a:r>
              <a:rPr lang="en-US" dirty="0" err="1" smtClean="0"/>
              <a:t>potansiyeline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oldukları</a:t>
            </a:r>
            <a:r>
              <a:rPr lang="en-US" dirty="0" smtClean="0"/>
              <a:t> </a:t>
            </a:r>
            <a:r>
              <a:rPr lang="en-US" dirty="0" err="1" smtClean="0"/>
              <a:t>anlamına</a:t>
            </a:r>
            <a:r>
              <a:rPr lang="en-US" dirty="0" smtClean="0"/>
              <a:t> </a:t>
            </a:r>
            <a:r>
              <a:rPr lang="en-US" dirty="0" err="1" smtClean="0"/>
              <a:t>gelir</a:t>
            </a:r>
            <a:r>
              <a:rPr lang="en-US" dirty="0" smtClean="0"/>
              <a:t>.)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olmak</a:t>
            </a:r>
            <a:r>
              <a:rPr lang="en-US" dirty="0" smtClean="0"/>
              <a:t> </a:t>
            </a:r>
            <a:r>
              <a:rPr lang="en-US" dirty="0" err="1" smtClean="0"/>
              <a:t>üzere</a:t>
            </a:r>
            <a:r>
              <a:rPr lang="en-US" dirty="0" smtClean="0"/>
              <a:t> </a:t>
            </a:r>
            <a:r>
              <a:rPr lang="en-US" dirty="0" err="1" smtClean="0"/>
              <a:t>dört</a:t>
            </a:r>
            <a:r>
              <a:rPr lang="en-US" dirty="0" smtClean="0"/>
              <a:t> </a:t>
            </a:r>
            <a:r>
              <a:rPr lang="en-US" dirty="0" err="1" smtClean="0"/>
              <a:t>sınıftan</a:t>
            </a:r>
            <a:r>
              <a:rPr lang="en-US" dirty="0" smtClean="0"/>
              <a:t> </a:t>
            </a:r>
            <a:r>
              <a:rPr lang="en-US" dirty="0" err="1" smtClean="0"/>
              <a:t>biriyle</a:t>
            </a:r>
            <a:r>
              <a:rPr lang="en-US" dirty="0" smtClean="0"/>
              <a:t> </a:t>
            </a:r>
            <a:r>
              <a:rPr lang="en-US" dirty="0" err="1" smtClean="0"/>
              <a:t>etiketlenmiş</a:t>
            </a:r>
            <a:r>
              <a:rPr lang="en-US" dirty="0" smtClean="0"/>
              <a:t> (2048 × 1536) </a:t>
            </a:r>
            <a:r>
              <a:rPr lang="en-US" dirty="0" err="1" smtClean="0"/>
              <a:t>boyutunda</a:t>
            </a:r>
            <a:r>
              <a:rPr lang="en-US" dirty="0" smtClean="0"/>
              <a:t> 400 </a:t>
            </a:r>
            <a:r>
              <a:rPr lang="en-US" dirty="0" err="1" smtClean="0"/>
              <a:t>Hematoksilen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Eozin</a:t>
            </a:r>
            <a:r>
              <a:rPr lang="en-US" dirty="0" smtClean="0"/>
              <a:t> (H&amp;E) </a:t>
            </a:r>
            <a:r>
              <a:rPr lang="en-US" dirty="0" err="1" smtClean="0"/>
              <a:t>lekeli</a:t>
            </a:r>
            <a:r>
              <a:rPr lang="en-US" dirty="0" smtClean="0"/>
              <a:t> meme </a:t>
            </a:r>
            <a:r>
              <a:rPr lang="en-US" dirty="0" err="1" smtClean="0"/>
              <a:t>görüntüsünden</a:t>
            </a:r>
            <a:r>
              <a:rPr lang="en-US" dirty="0" smtClean="0"/>
              <a:t> </a:t>
            </a:r>
            <a:r>
              <a:rPr lang="en-US" dirty="0" err="1" smtClean="0"/>
              <a:t>oluşur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Hematoksilen</a:t>
            </a:r>
            <a:r>
              <a:rPr lang="en-US" dirty="0" smtClean="0"/>
              <a:t> - </a:t>
            </a:r>
            <a:r>
              <a:rPr lang="en-US" dirty="0" err="1" smtClean="0"/>
              <a:t>Eozin</a:t>
            </a:r>
            <a:r>
              <a:rPr lang="en-US" dirty="0" smtClean="0"/>
              <a:t> </a:t>
            </a:r>
            <a:r>
              <a:rPr lang="en-US" dirty="0" err="1" smtClean="0"/>
              <a:t>Boyama</a:t>
            </a:r>
            <a:r>
              <a:rPr lang="en-US" dirty="0" smtClean="0"/>
              <a:t>, </a:t>
            </a:r>
            <a:r>
              <a:rPr lang="en-US" dirty="0" err="1" smtClean="0"/>
              <a:t>rutin</a:t>
            </a:r>
            <a:r>
              <a:rPr lang="en-US" dirty="0" smtClean="0"/>
              <a:t> </a:t>
            </a:r>
            <a:r>
              <a:rPr lang="en-US" dirty="0" err="1" smtClean="0"/>
              <a:t>incelemelerde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patoloji</a:t>
            </a:r>
            <a:r>
              <a:rPr lang="en-US" dirty="0" smtClean="0"/>
              <a:t> </a:t>
            </a:r>
            <a:r>
              <a:rPr lang="en-US" dirty="0" err="1" smtClean="0"/>
              <a:t>laboratuvarlarında</a:t>
            </a:r>
            <a:r>
              <a:rPr lang="en-US" dirty="0" smtClean="0"/>
              <a:t> </a:t>
            </a:r>
            <a:r>
              <a:rPr lang="en-US" dirty="0" err="1" smtClean="0"/>
              <a:t>vazgeçilmez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histolojik</a:t>
            </a:r>
            <a:r>
              <a:rPr lang="en-US" dirty="0" smtClean="0"/>
              <a:t> </a:t>
            </a:r>
            <a:r>
              <a:rPr lang="en-US" dirty="0" err="1" smtClean="0"/>
              <a:t>boyama</a:t>
            </a:r>
            <a:r>
              <a:rPr lang="en-US" dirty="0" smtClean="0"/>
              <a:t> </a:t>
            </a:r>
            <a:r>
              <a:rPr lang="en-US" dirty="0" err="1" smtClean="0"/>
              <a:t>tekniğidir</a:t>
            </a:r>
            <a:r>
              <a:rPr lang="en-US" dirty="0" smtClean="0"/>
              <a:t>. </a:t>
            </a:r>
            <a:r>
              <a:rPr lang="en-US" dirty="0" err="1" smtClean="0"/>
              <a:t>Temel</a:t>
            </a:r>
            <a:r>
              <a:rPr lang="en-US" dirty="0" smtClean="0"/>
              <a:t> </a:t>
            </a:r>
            <a:r>
              <a:rPr lang="en-US" dirty="0" err="1" smtClean="0"/>
              <a:t>prensibi</a:t>
            </a:r>
            <a:r>
              <a:rPr lang="en-US" dirty="0" smtClean="0"/>
              <a:t>, </a:t>
            </a:r>
            <a:r>
              <a:rPr lang="en-US" dirty="0" err="1" smtClean="0"/>
              <a:t>mavi-mor</a:t>
            </a:r>
            <a:r>
              <a:rPr lang="en-US" dirty="0" smtClean="0"/>
              <a:t>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veren</a:t>
            </a:r>
            <a:r>
              <a:rPr lang="en-US" dirty="0" smtClean="0"/>
              <a:t> </a:t>
            </a:r>
            <a:r>
              <a:rPr lang="en-US" dirty="0" err="1" smtClean="0"/>
              <a:t>hematoksilen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, </a:t>
            </a:r>
            <a:r>
              <a:rPr lang="en-US" dirty="0" err="1" smtClean="0"/>
              <a:t>pembemsi</a:t>
            </a:r>
            <a:r>
              <a:rPr lang="en-US" dirty="0" smtClean="0"/>
              <a:t> </a:t>
            </a:r>
            <a:r>
              <a:rPr lang="en-US" dirty="0" err="1" smtClean="0"/>
              <a:t>kırmızı</a:t>
            </a:r>
            <a:r>
              <a:rPr lang="en-US" dirty="0" smtClean="0"/>
              <a:t>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veren</a:t>
            </a:r>
            <a:r>
              <a:rPr lang="en-US" dirty="0" smtClean="0"/>
              <a:t> </a:t>
            </a:r>
            <a:r>
              <a:rPr lang="en-US" dirty="0" err="1" smtClean="0"/>
              <a:t>eozin’in</a:t>
            </a:r>
            <a:r>
              <a:rPr lang="en-US" dirty="0" smtClean="0"/>
              <a:t> </a:t>
            </a:r>
            <a:r>
              <a:rPr lang="en-US" dirty="0" err="1" smtClean="0"/>
              <a:t>hücreleri</a:t>
            </a:r>
            <a:r>
              <a:rPr lang="en-US" dirty="0" smtClean="0"/>
              <a:t> </a:t>
            </a:r>
            <a:r>
              <a:rPr lang="en-US" dirty="0" err="1" smtClean="0"/>
              <a:t>boyamasıdır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5389" y="206094"/>
            <a:ext cx="7653811" cy="578072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VGG-16 Incept tion-v1 Inception-v3 ResNet-50 ,</a:t>
            </a:r>
            <a:r>
              <a:rPr lang="en-US" dirty="0" err="1" smtClean="0"/>
              <a:t>Xception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DenseNet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CNN </a:t>
            </a:r>
            <a:r>
              <a:rPr lang="en-US" dirty="0" err="1" smtClean="0"/>
              <a:t>mimarisi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tahmininde</a:t>
            </a:r>
            <a:r>
              <a:rPr lang="en-US" dirty="0" smtClean="0"/>
              <a:t> </a:t>
            </a:r>
            <a:r>
              <a:rPr lang="en-US" dirty="0" err="1" smtClean="0"/>
              <a:t>yaygın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kullanılmış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incelenen</a:t>
            </a:r>
            <a:r>
              <a:rPr lang="en-US" dirty="0" smtClean="0"/>
              <a:t> </a:t>
            </a:r>
            <a:r>
              <a:rPr lang="en-US" dirty="0" err="1" smtClean="0"/>
              <a:t>yöntemlerin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eğilimlerini</a:t>
            </a:r>
            <a:r>
              <a:rPr lang="en-US" dirty="0" smtClean="0"/>
              <a:t> </a:t>
            </a:r>
            <a:r>
              <a:rPr lang="en-US" dirty="0" err="1" smtClean="0"/>
              <a:t>analiz</a:t>
            </a:r>
            <a:r>
              <a:rPr lang="en-US" dirty="0" smtClean="0"/>
              <a:t> </a:t>
            </a:r>
            <a:r>
              <a:rPr lang="en-US" dirty="0" err="1" smtClean="0"/>
              <a:t>ettikten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DL </a:t>
            </a:r>
            <a:r>
              <a:rPr lang="en-US" dirty="0" err="1" smtClean="0"/>
              <a:t>destekli</a:t>
            </a:r>
            <a:r>
              <a:rPr lang="en-US" dirty="0" smtClean="0"/>
              <a:t> </a:t>
            </a:r>
            <a:r>
              <a:rPr lang="en-US" dirty="0" err="1" smtClean="0"/>
              <a:t>yöntemlerin</a:t>
            </a:r>
            <a:r>
              <a:rPr lang="en-US" dirty="0" smtClean="0"/>
              <a:t> BACH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setinde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gösterdiğini</a:t>
            </a:r>
            <a:r>
              <a:rPr lang="en-US" dirty="0" smtClean="0"/>
              <a:t> </a:t>
            </a:r>
            <a:r>
              <a:rPr lang="en-US" dirty="0" err="1" smtClean="0"/>
              <a:t>söylenebilir</a:t>
            </a:r>
            <a:r>
              <a:rPr lang="en-US" dirty="0" smtClean="0"/>
              <a:t>. </a:t>
            </a:r>
            <a:r>
              <a:rPr lang="en-US" dirty="0" err="1" smtClean="0"/>
              <a:t>Dolayısıyla</a:t>
            </a:r>
            <a:r>
              <a:rPr lang="en-US" dirty="0" smtClean="0"/>
              <a:t>, </a:t>
            </a:r>
            <a:r>
              <a:rPr lang="en-US" dirty="0" err="1" smtClean="0"/>
              <a:t>gelecekte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yaklaşım</a:t>
            </a:r>
            <a:r>
              <a:rPr lang="en-US" dirty="0" smtClean="0"/>
              <a:t>, </a:t>
            </a:r>
            <a:r>
              <a:rPr lang="en-US" dirty="0" err="1" smtClean="0"/>
              <a:t>patolojik</a:t>
            </a:r>
            <a:r>
              <a:rPr lang="en-US" dirty="0" smtClean="0"/>
              <a:t> </a:t>
            </a:r>
            <a:r>
              <a:rPr lang="en-US" dirty="0" err="1" smtClean="0"/>
              <a:t>görüntülerden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saptama</a:t>
            </a:r>
            <a:r>
              <a:rPr lang="en-US" dirty="0" smtClean="0"/>
              <a:t> </a:t>
            </a:r>
            <a:r>
              <a:rPr lang="en-US" dirty="0" err="1" smtClean="0"/>
              <a:t>tekniği</a:t>
            </a:r>
            <a:r>
              <a:rPr lang="en-US" dirty="0" smtClean="0"/>
              <a:t> </a:t>
            </a:r>
            <a:r>
              <a:rPr lang="en-US" dirty="0" err="1" smtClean="0"/>
              <a:t>tasarlamak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kümeleri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incelenebilir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 descr="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1727" y="2323467"/>
            <a:ext cx="6792273" cy="453453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228600"/>
            <a:ext cx="4716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Akciğer</a:t>
            </a:r>
            <a:r>
              <a:rPr lang="en-US" sz="2400" dirty="0" smtClean="0"/>
              <a:t> </a:t>
            </a:r>
            <a:r>
              <a:rPr lang="en-US" sz="2400" dirty="0" err="1" smtClean="0"/>
              <a:t>Kanseri</a:t>
            </a:r>
            <a:r>
              <a:rPr lang="en-US" sz="2400" dirty="0" smtClean="0"/>
              <a:t> </a:t>
            </a:r>
            <a:r>
              <a:rPr lang="en-US" sz="2400" dirty="0" err="1" smtClean="0"/>
              <a:t>Öngörü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Yöntemleri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6858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r>
              <a:rPr lang="en-US" dirty="0" smtClean="0"/>
              <a:t> de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kategoriye</a:t>
            </a:r>
            <a:r>
              <a:rPr lang="en-US" dirty="0" smtClean="0"/>
              <a:t> </a:t>
            </a:r>
            <a:r>
              <a:rPr lang="en-US" dirty="0" err="1" smtClean="0"/>
              <a:t>ayrılmıştır</a:t>
            </a:r>
            <a:r>
              <a:rPr lang="en-US" dirty="0" smtClean="0"/>
              <a:t>: </a:t>
            </a:r>
            <a:r>
              <a:rPr lang="en-US" b="1" dirty="0" err="1" smtClean="0"/>
              <a:t>tanı</a:t>
            </a:r>
            <a:r>
              <a:rPr lang="en-US" b="1" dirty="0" smtClean="0"/>
              <a:t> </a:t>
            </a:r>
            <a:r>
              <a:rPr lang="en-US" b="1" dirty="0" err="1" smtClean="0"/>
              <a:t>raporuna</a:t>
            </a:r>
            <a:r>
              <a:rPr lang="en-US" b="1" dirty="0" smtClean="0"/>
              <a:t> </a:t>
            </a:r>
            <a:r>
              <a:rPr lang="en-US" b="1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patolojik</a:t>
            </a:r>
            <a:r>
              <a:rPr lang="en-US" b="1" dirty="0" smtClean="0"/>
              <a:t> </a:t>
            </a:r>
            <a:r>
              <a:rPr lang="en-US" b="1" dirty="0" err="1" smtClean="0"/>
              <a:t>görüntüye</a:t>
            </a:r>
            <a:r>
              <a:rPr lang="en-US" b="1" dirty="0" smtClean="0"/>
              <a:t> </a:t>
            </a:r>
            <a:r>
              <a:rPr lang="en-US" b="1" dirty="0" err="1" smtClean="0"/>
              <a:t>dayalı</a:t>
            </a:r>
            <a:r>
              <a:rPr lang="en-US" b="1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.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araştırma</a:t>
            </a:r>
            <a:r>
              <a:rPr lang="en-US" dirty="0" smtClean="0"/>
              <a:t> </a:t>
            </a:r>
            <a:r>
              <a:rPr lang="en-US" dirty="0" err="1" smtClean="0"/>
              <a:t>girişimleri</a:t>
            </a:r>
            <a:r>
              <a:rPr lang="en-US" dirty="0" smtClean="0"/>
              <a:t>, SVM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AdaBoost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öğrenimi</a:t>
            </a:r>
            <a:r>
              <a:rPr lang="en-US" dirty="0" smtClean="0"/>
              <a:t> </a:t>
            </a:r>
            <a:r>
              <a:rPr lang="en-US" dirty="0" err="1" smtClean="0"/>
              <a:t>algoritmalarıyla</a:t>
            </a:r>
            <a:r>
              <a:rPr lang="en-US" dirty="0" smtClean="0"/>
              <a:t> </a:t>
            </a:r>
            <a:r>
              <a:rPr lang="en-US" dirty="0" err="1" smtClean="0"/>
              <a:t>tatmin</a:t>
            </a:r>
            <a:r>
              <a:rPr lang="en-US" dirty="0" smtClean="0"/>
              <a:t> </a:t>
            </a:r>
            <a:r>
              <a:rPr lang="en-US" dirty="0" err="1" smtClean="0"/>
              <a:t>edici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</a:t>
            </a:r>
            <a:r>
              <a:rPr lang="en-US" dirty="0" err="1" smtClean="0"/>
              <a:t>verdi</a:t>
            </a:r>
            <a:r>
              <a:rPr lang="en-US" dirty="0" smtClean="0"/>
              <a:t>. </a:t>
            </a:r>
            <a:r>
              <a:rPr lang="en-US" dirty="0" err="1" smtClean="0"/>
              <a:t>Bununla</a:t>
            </a:r>
            <a:r>
              <a:rPr lang="en-US" dirty="0" smtClean="0"/>
              <a:t> </a:t>
            </a:r>
            <a:r>
              <a:rPr lang="en-US" dirty="0" err="1" smtClean="0"/>
              <a:t>birlikte</a:t>
            </a:r>
            <a:r>
              <a:rPr lang="en-US" dirty="0" smtClean="0"/>
              <a:t>, </a:t>
            </a:r>
            <a:r>
              <a:rPr lang="en-US" dirty="0" err="1" smtClean="0"/>
              <a:t>çalışmaların</a:t>
            </a:r>
            <a:r>
              <a:rPr lang="en-US" dirty="0" smtClean="0"/>
              <a:t> </a:t>
            </a:r>
            <a:r>
              <a:rPr lang="en-US" dirty="0" err="1" smtClean="0"/>
              <a:t>çoğunda</a:t>
            </a:r>
            <a:r>
              <a:rPr lang="en-US" dirty="0" smtClean="0"/>
              <a:t>,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tanı</a:t>
            </a:r>
            <a:r>
              <a:rPr lang="en-US" dirty="0" smtClean="0"/>
              <a:t> </a:t>
            </a:r>
            <a:r>
              <a:rPr lang="en-US" dirty="0" err="1" smtClean="0"/>
              <a:t>raporu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DL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tekniklerin</a:t>
            </a:r>
            <a:r>
              <a:rPr lang="en-US" dirty="0" smtClean="0"/>
              <a:t> </a:t>
            </a:r>
            <a:r>
              <a:rPr lang="en-US" dirty="0" err="1" smtClean="0"/>
              <a:t>açık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baskın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görülmektedir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0600" y="2438400"/>
            <a:ext cx="836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Tanı</a:t>
            </a:r>
            <a:r>
              <a:rPr lang="en-US" sz="2400" dirty="0" smtClean="0"/>
              <a:t> </a:t>
            </a:r>
            <a:r>
              <a:rPr lang="en-US" sz="2400" dirty="0" err="1" smtClean="0"/>
              <a:t>raporuna</a:t>
            </a:r>
            <a:r>
              <a:rPr lang="en-US" sz="2400" dirty="0" smtClean="0"/>
              <a:t> </a:t>
            </a:r>
            <a:r>
              <a:rPr lang="en-US" sz="2400" dirty="0" err="1" smtClean="0"/>
              <a:t>dayalı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Yöntemler</a:t>
            </a:r>
            <a:r>
              <a:rPr lang="en-US" sz="2400" dirty="0" smtClean="0"/>
              <a:t>(</a:t>
            </a:r>
            <a:r>
              <a:rPr lang="en-US" sz="2400" dirty="0" smtClean="0"/>
              <a:t>Diagnosis </a:t>
            </a:r>
            <a:r>
              <a:rPr lang="en-US" sz="2400" dirty="0" smtClean="0"/>
              <a:t>Report based </a:t>
            </a:r>
            <a:r>
              <a:rPr lang="en-US" sz="2400" dirty="0" smtClean="0"/>
              <a:t>Methods)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143000" y="2819400"/>
            <a:ext cx="8001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Tanı</a:t>
            </a:r>
            <a:r>
              <a:rPr lang="en-US" dirty="0" smtClean="0"/>
              <a:t> </a:t>
            </a:r>
            <a:r>
              <a:rPr lang="en-US" dirty="0" err="1" smtClean="0"/>
              <a:t>raporuna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tespitinde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yaygın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UCI-Irvine </a:t>
            </a:r>
            <a:r>
              <a:rPr lang="en-US" dirty="0" err="1" smtClean="0"/>
              <a:t>deposundandır</a:t>
            </a:r>
            <a:r>
              <a:rPr lang="en-US" dirty="0" smtClean="0"/>
              <a:t>. </a:t>
            </a:r>
            <a:r>
              <a:rPr lang="en-US" dirty="0" err="1" smtClean="0"/>
              <a:t>Öznitelik</a:t>
            </a:r>
            <a:r>
              <a:rPr lang="en-US" dirty="0" smtClean="0"/>
              <a:t> </a:t>
            </a:r>
            <a:r>
              <a:rPr lang="en-US" dirty="0" err="1" smtClean="0"/>
              <a:t>sayısının</a:t>
            </a:r>
            <a:r>
              <a:rPr lang="en-US" dirty="0" smtClean="0"/>
              <a:t> 57 </a:t>
            </a:r>
            <a:r>
              <a:rPr lang="en-US" dirty="0" err="1" smtClean="0"/>
              <a:t>olduğu</a:t>
            </a:r>
            <a:r>
              <a:rPr lang="en-US" dirty="0" smtClean="0"/>
              <a:t> (1 </a:t>
            </a:r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özniteliği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56 </a:t>
            </a:r>
            <a:r>
              <a:rPr lang="en-US" dirty="0" err="1" smtClean="0"/>
              <a:t>tahmini</a:t>
            </a:r>
            <a:r>
              <a:rPr lang="en-US" dirty="0" smtClean="0"/>
              <a:t> </a:t>
            </a:r>
            <a:r>
              <a:rPr lang="en-US" dirty="0" err="1" smtClean="0"/>
              <a:t>öznitelik</a:t>
            </a:r>
            <a:r>
              <a:rPr lang="en-US" dirty="0" smtClean="0"/>
              <a:t>) 32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LCD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, </a:t>
            </a:r>
            <a:r>
              <a:rPr lang="en-US" dirty="0" err="1" smtClean="0"/>
              <a:t>üç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sınıf</a:t>
            </a:r>
            <a:r>
              <a:rPr lang="en-US" dirty="0" smtClean="0"/>
              <a:t> </a:t>
            </a:r>
            <a:r>
              <a:rPr lang="en-US" dirty="0" err="1" smtClean="0"/>
              <a:t>etiketine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24 </a:t>
            </a:r>
            <a:r>
              <a:rPr lang="en-US" dirty="0" err="1" smtClean="0"/>
              <a:t>öznitelikli</a:t>
            </a:r>
            <a:r>
              <a:rPr lang="en-US" dirty="0" smtClean="0"/>
              <a:t> 1000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: '0' 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kişi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'1'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tümörü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kişi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'2' </a:t>
            </a:r>
            <a:r>
              <a:rPr lang="en-US" dirty="0" err="1" smtClean="0"/>
              <a:t>kötü</a:t>
            </a:r>
            <a:r>
              <a:rPr lang="en-US" dirty="0" smtClean="0"/>
              <a:t> </a:t>
            </a:r>
            <a:r>
              <a:rPr lang="en-US" dirty="0" err="1" smtClean="0"/>
              <a:t>huylu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tümörü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kişi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MLCD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96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 (86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kanserli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10'u </a:t>
            </a:r>
            <a:r>
              <a:rPr lang="en-US" dirty="0" err="1" smtClean="0"/>
              <a:t>sağlıklıdır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7130 </a:t>
            </a:r>
            <a:r>
              <a:rPr lang="en-US" dirty="0" err="1" smtClean="0"/>
              <a:t>özellikli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6800" y="52578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raporu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Meme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tespitinde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FS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baskındır</a:t>
            </a:r>
            <a:r>
              <a:rPr lang="en-US" dirty="0" smtClean="0"/>
              <a:t>.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FS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öğreniciler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desteklenen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literatürde</a:t>
            </a:r>
            <a:r>
              <a:rPr lang="en-US" dirty="0" smtClean="0"/>
              <a:t> </a:t>
            </a:r>
            <a:r>
              <a:rPr lang="en-US" dirty="0" err="1" smtClean="0"/>
              <a:t>hala</a:t>
            </a:r>
            <a:r>
              <a:rPr lang="en-US" dirty="0" smtClean="0"/>
              <a:t> </a:t>
            </a:r>
            <a:r>
              <a:rPr lang="en-US" dirty="0" err="1" smtClean="0"/>
              <a:t>eksiktir</a:t>
            </a:r>
            <a:r>
              <a:rPr lang="en-US" dirty="0" smtClean="0"/>
              <a:t>. </a:t>
            </a:r>
            <a:r>
              <a:rPr lang="en-US" dirty="0" err="1" smtClean="0"/>
              <a:t>Bununla</a:t>
            </a:r>
            <a:r>
              <a:rPr lang="en-US" dirty="0" smtClean="0"/>
              <a:t> </a:t>
            </a:r>
            <a:r>
              <a:rPr lang="en-US" dirty="0" err="1" smtClean="0"/>
              <a:t>birlikte</a:t>
            </a:r>
            <a:r>
              <a:rPr lang="en-US" dirty="0" smtClean="0"/>
              <a:t>,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tür</a:t>
            </a:r>
            <a:r>
              <a:rPr lang="en-US" dirty="0" smtClean="0"/>
              <a:t> </a:t>
            </a:r>
            <a:r>
              <a:rPr lang="en-US" dirty="0" err="1" smtClean="0"/>
              <a:t>yöntemlerin</a:t>
            </a:r>
            <a:r>
              <a:rPr lang="en-US" dirty="0" smtClean="0"/>
              <a:t> </a:t>
            </a:r>
            <a:r>
              <a:rPr lang="en-US" dirty="0" err="1" smtClean="0"/>
              <a:t>kullanılması</a:t>
            </a:r>
            <a:r>
              <a:rPr lang="en-US" dirty="0" smtClean="0"/>
              <a:t> ML/DL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yöntemin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performansını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ölçüde</a:t>
            </a:r>
            <a:r>
              <a:rPr lang="en-US" dirty="0" smtClean="0"/>
              <a:t> </a:t>
            </a:r>
            <a:r>
              <a:rPr lang="en-US" dirty="0" err="1" smtClean="0"/>
              <a:t>artırabilir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0480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Seçimi</a:t>
            </a:r>
            <a:r>
              <a:rPr lang="en-US" dirty="0" smtClean="0"/>
              <a:t> </a:t>
            </a:r>
            <a:r>
              <a:rPr lang="en-US" b="1" dirty="0" smtClean="0"/>
              <a:t>Feature Selection</a:t>
            </a:r>
            <a:r>
              <a:rPr lang="en-US" dirty="0" smtClean="0"/>
              <a:t> (FS), </a:t>
            </a:r>
            <a:r>
              <a:rPr lang="en-US" dirty="0" err="1" smtClean="0"/>
              <a:t>algoritmanın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kullanarak</a:t>
            </a:r>
            <a:r>
              <a:rPr lang="en-US" dirty="0" smtClean="0"/>
              <a:t> </a:t>
            </a:r>
            <a:r>
              <a:rPr lang="en-US" dirty="0" err="1" smtClean="0"/>
              <a:t>öğrenmesine</a:t>
            </a:r>
            <a:r>
              <a:rPr lang="en-US" dirty="0" smtClean="0"/>
              <a:t> </a:t>
            </a:r>
            <a:r>
              <a:rPr lang="en-US" dirty="0" err="1" smtClean="0"/>
              <a:t>izin</a:t>
            </a:r>
            <a:r>
              <a:rPr lang="en-US" dirty="0" smtClean="0"/>
              <a:t> </a:t>
            </a:r>
            <a:r>
              <a:rPr lang="en-US" dirty="0" err="1" smtClean="0"/>
              <a:t>verdiği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öğrenimi</a:t>
            </a:r>
            <a:r>
              <a:rPr lang="en-US" dirty="0" smtClean="0"/>
              <a:t> </a:t>
            </a:r>
            <a:r>
              <a:rPr lang="en-US" dirty="0" err="1" smtClean="0"/>
              <a:t>yönteminin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sürecini</a:t>
            </a:r>
            <a:r>
              <a:rPr lang="en-US" dirty="0" smtClean="0"/>
              <a:t> </a:t>
            </a:r>
            <a:r>
              <a:rPr lang="en-US" dirty="0" err="1" smtClean="0"/>
              <a:t>hızlandırabilir</a:t>
            </a:r>
            <a:r>
              <a:rPr lang="en-US" dirty="0" smtClean="0"/>
              <a:t>. UCI- Irvine FS </a:t>
            </a:r>
            <a:r>
              <a:rPr lang="en-US" dirty="0" err="1" smtClean="0"/>
              <a:t>kullanılmıştır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368" y="1676400"/>
            <a:ext cx="7979632" cy="3867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04800"/>
            <a:ext cx="7696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Patolojik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görüntüye</a:t>
            </a:r>
            <a:r>
              <a:rPr lang="en-US" sz="2000" dirty="0" smtClean="0"/>
              <a:t> </a:t>
            </a:r>
            <a:r>
              <a:rPr lang="en-US" sz="2000" dirty="0" err="1" smtClean="0"/>
              <a:t>dayalı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yöntemler</a:t>
            </a:r>
            <a:r>
              <a:rPr lang="en-US" sz="2000" dirty="0" smtClean="0"/>
              <a:t> </a:t>
            </a:r>
            <a:r>
              <a:rPr lang="en-US" sz="2000" dirty="0" smtClean="0"/>
              <a:t>(Pathological </a:t>
            </a:r>
            <a:r>
              <a:rPr lang="en-US" sz="2000" dirty="0" smtClean="0"/>
              <a:t>Image Based Methods</a:t>
            </a:r>
            <a:endParaRPr lang="en-US" sz="2000" dirty="0"/>
          </a:p>
        </p:txBody>
      </p:sp>
      <p:pic>
        <p:nvPicPr>
          <p:cNvPr id="5" name="Picture 4" descr="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3884" y="1066800"/>
            <a:ext cx="8270116" cy="4408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762000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CT </a:t>
            </a:r>
            <a:r>
              <a:rPr lang="en-US" dirty="0" err="1" smtClean="0"/>
              <a:t>görüntülerinden</a:t>
            </a:r>
            <a:r>
              <a:rPr lang="en-US" dirty="0" smtClean="0"/>
              <a:t>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</a:t>
            </a:r>
            <a:r>
              <a:rPr lang="en-US" dirty="0" err="1" smtClean="0"/>
              <a:t>teşhisi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90600" y="54864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Tanımlanan</a:t>
            </a:r>
            <a:r>
              <a:rPr lang="en-US" dirty="0" smtClean="0"/>
              <a:t>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nodülleri</a:t>
            </a:r>
            <a:r>
              <a:rPr lang="en-US" dirty="0" smtClean="0"/>
              <a:t>,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Kanseri</a:t>
            </a:r>
            <a:r>
              <a:rPr lang="en-US" dirty="0" smtClean="0"/>
              <a:t> risk </a:t>
            </a:r>
            <a:r>
              <a:rPr lang="en-US" dirty="0" err="1" smtClean="0"/>
              <a:t>değerlendirmesine</a:t>
            </a:r>
            <a:r>
              <a:rPr lang="en-US" dirty="0" smtClean="0"/>
              <a:t> </a:t>
            </a:r>
            <a:r>
              <a:rPr lang="en-US" dirty="0" err="1" smtClean="0"/>
              <a:t>büyük</a:t>
            </a:r>
            <a:r>
              <a:rPr lang="en-US" dirty="0" smtClean="0"/>
              <a:t> </a:t>
            </a:r>
            <a:r>
              <a:rPr lang="en-US" dirty="0" err="1" smtClean="0"/>
              <a:t>ölçüde</a:t>
            </a:r>
            <a:r>
              <a:rPr lang="en-US" dirty="0" smtClean="0"/>
              <a:t> </a:t>
            </a:r>
            <a:r>
              <a:rPr lang="en-US" dirty="0" err="1" smtClean="0"/>
              <a:t>yardımcı</a:t>
            </a:r>
            <a:r>
              <a:rPr lang="en-US" dirty="0" smtClean="0"/>
              <a:t> </a:t>
            </a:r>
            <a:r>
              <a:rPr lang="en-US" dirty="0" err="1" smtClean="0"/>
              <a:t>olduğundan</a:t>
            </a:r>
            <a:r>
              <a:rPr lang="en-US" dirty="0" smtClean="0"/>
              <a:t>, Zhang </a:t>
            </a:r>
            <a:r>
              <a:rPr lang="en-US" dirty="0" err="1" smtClean="0"/>
              <a:t>ve</a:t>
            </a:r>
            <a:r>
              <a:rPr lang="en-US" dirty="0" smtClean="0"/>
              <a:t> Kong </a:t>
            </a:r>
            <a:r>
              <a:rPr lang="en-US" dirty="0" smtClean="0"/>
              <a:t>,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smtClean="0"/>
              <a:t>BT </a:t>
            </a:r>
            <a:r>
              <a:rPr lang="en-US" dirty="0" err="1" smtClean="0"/>
              <a:t>görüntülerinden</a:t>
            </a:r>
            <a:r>
              <a:rPr lang="en-US" dirty="0" smtClean="0"/>
              <a:t> </a:t>
            </a:r>
            <a:r>
              <a:rPr lang="en-US" dirty="0" err="1" smtClean="0"/>
              <a:t>Akciğer</a:t>
            </a:r>
            <a:r>
              <a:rPr lang="en-US" dirty="0" smtClean="0"/>
              <a:t> </a:t>
            </a:r>
            <a:r>
              <a:rPr lang="en-US" dirty="0" err="1" smtClean="0"/>
              <a:t>Nodülünü</a:t>
            </a:r>
            <a:r>
              <a:rPr lang="en-US" dirty="0" smtClean="0"/>
              <a:t> </a:t>
            </a:r>
            <a:r>
              <a:rPr lang="en-US" dirty="0" err="1" smtClean="0"/>
              <a:t>saptamak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Sahneli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Çerçevesi</a:t>
            </a:r>
            <a:r>
              <a:rPr lang="en-US" dirty="0" smtClean="0"/>
              <a:t> (MSDLF) </a:t>
            </a:r>
            <a:r>
              <a:rPr lang="en-US" dirty="0" err="1" smtClean="0"/>
              <a:t>tasarladılar</a:t>
            </a:r>
            <a:r>
              <a:rPr lang="en-US" dirty="0" smtClean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Tespit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nodüller</a:t>
            </a:r>
            <a:r>
              <a:rPr lang="en-US" dirty="0" smtClean="0"/>
              <a:t>(</a:t>
            </a:r>
            <a:r>
              <a:rPr lang="en-US" dirty="0" err="1" smtClean="0"/>
              <a:t>leke</a:t>
            </a:r>
            <a:r>
              <a:rPr lang="en-US" dirty="0" smtClean="0"/>
              <a:t>) 4 </a:t>
            </a:r>
            <a:r>
              <a:rPr lang="en-US" dirty="0" err="1" smtClean="0"/>
              <a:t>kanallı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CNN </a:t>
            </a:r>
            <a:r>
              <a:rPr lang="en-US" dirty="0" err="1" smtClean="0"/>
              <a:t>mimarisi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sınıflandırılır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6068531" cy="31053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3429000"/>
            <a:ext cx="3453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Lösemi</a:t>
            </a:r>
            <a:r>
              <a:rPr lang="en-US" sz="2400" dirty="0" smtClean="0"/>
              <a:t> </a:t>
            </a:r>
            <a:r>
              <a:rPr lang="en-US" sz="2400" dirty="0" err="1" smtClean="0"/>
              <a:t>Tahmin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Yöntemleri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66800" y="3886200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Araştırmacılar</a:t>
            </a:r>
            <a:r>
              <a:rPr lang="en-US" dirty="0" smtClean="0"/>
              <a:t> </a:t>
            </a:r>
            <a:r>
              <a:rPr lang="en-US" dirty="0" smtClean="0"/>
              <a:t>hem gen </a:t>
            </a:r>
            <a:r>
              <a:rPr lang="en-US" dirty="0" err="1" smtClean="0"/>
              <a:t>ifadesini</a:t>
            </a:r>
            <a:r>
              <a:rPr lang="en-US" dirty="0" smtClean="0"/>
              <a:t> hem de </a:t>
            </a:r>
            <a:r>
              <a:rPr lang="en-US" dirty="0" err="1" smtClean="0"/>
              <a:t>patolojik</a:t>
            </a:r>
            <a:r>
              <a:rPr lang="en-US" dirty="0" smtClean="0"/>
              <a:t> </a:t>
            </a:r>
            <a:r>
              <a:rPr lang="en-US" dirty="0" err="1" smtClean="0"/>
              <a:t>görüntüyü</a:t>
            </a:r>
            <a:r>
              <a:rPr lang="en-US" dirty="0" smtClean="0"/>
              <a:t> </a:t>
            </a:r>
            <a:r>
              <a:rPr lang="en-US" dirty="0" err="1" smtClean="0"/>
              <a:t>kullanarak</a:t>
            </a:r>
            <a:r>
              <a:rPr lang="en-US" dirty="0" smtClean="0"/>
              <a:t> </a:t>
            </a:r>
            <a:r>
              <a:rPr lang="en-US" dirty="0" err="1" smtClean="0"/>
              <a:t>Löseminin</a:t>
            </a:r>
            <a:r>
              <a:rPr lang="en-US" dirty="0" smtClean="0"/>
              <a:t> </a:t>
            </a:r>
            <a:r>
              <a:rPr lang="en-US" dirty="0" err="1" smtClean="0"/>
              <a:t>erken</a:t>
            </a:r>
            <a:r>
              <a:rPr lang="en-US" dirty="0" smtClean="0"/>
              <a:t> </a:t>
            </a:r>
            <a:r>
              <a:rPr lang="en-US" dirty="0" err="1" smtClean="0"/>
              <a:t>saptanmasında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ilerlemeler</a:t>
            </a:r>
            <a:r>
              <a:rPr lang="en-US" dirty="0" smtClean="0"/>
              <a:t> </a:t>
            </a:r>
            <a:r>
              <a:rPr lang="en-US" dirty="0" err="1" smtClean="0"/>
              <a:t>kaydettiler</a:t>
            </a:r>
            <a:r>
              <a:rPr lang="en-US" dirty="0" smtClean="0"/>
              <a:t>. </a:t>
            </a:r>
            <a:r>
              <a:rPr lang="en-US" dirty="0" err="1" smtClean="0"/>
              <a:t>sorumlu</a:t>
            </a:r>
            <a:r>
              <a:rPr lang="en-US" dirty="0" smtClean="0"/>
              <a:t> </a:t>
            </a:r>
            <a:r>
              <a:rPr lang="en-US" dirty="0" err="1" smtClean="0"/>
              <a:t>genlerin</a:t>
            </a:r>
            <a:r>
              <a:rPr lang="en-US" dirty="0" smtClean="0"/>
              <a:t> </a:t>
            </a:r>
            <a:r>
              <a:rPr lang="en-US" dirty="0" err="1" smtClean="0"/>
              <a:t>seçilmesi</a:t>
            </a:r>
            <a:r>
              <a:rPr lang="en-US" dirty="0" smtClean="0"/>
              <a:t> </a:t>
            </a:r>
            <a:r>
              <a:rPr lang="en-US" dirty="0" err="1" smtClean="0"/>
              <a:t>literatürde</a:t>
            </a:r>
            <a:r>
              <a:rPr lang="en-US" dirty="0" smtClean="0"/>
              <a:t> </a:t>
            </a:r>
            <a:r>
              <a:rPr lang="en-US" dirty="0" err="1" smtClean="0"/>
              <a:t>geniş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incelenmiştir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</a:t>
            </a:r>
            <a:r>
              <a:rPr lang="en-US" dirty="0" err="1" smtClean="0"/>
              <a:t>söz</a:t>
            </a:r>
            <a:r>
              <a:rPr lang="en-US" dirty="0" smtClean="0"/>
              <a:t> </a:t>
            </a:r>
            <a:r>
              <a:rPr lang="en-US" dirty="0" err="1" smtClean="0"/>
              <a:t>konusu</a:t>
            </a:r>
            <a:r>
              <a:rPr lang="en-US" dirty="0" smtClean="0"/>
              <a:t> </a:t>
            </a:r>
            <a:r>
              <a:rPr lang="en-US" dirty="0" err="1" smtClean="0"/>
              <a:t>olduğunda</a:t>
            </a:r>
            <a:r>
              <a:rPr lang="en-US" dirty="0" smtClean="0"/>
              <a:t>, </a:t>
            </a:r>
            <a:r>
              <a:rPr lang="en-US" dirty="0" err="1" smtClean="0"/>
              <a:t>geleneksel</a:t>
            </a:r>
            <a:r>
              <a:rPr lang="en-US" dirty="0" smtClean="0"/>
              <a:t> ML </a:t>
            </a:r>
            <a:r>
              <a:rPr lang="en-US" dirty="0" err="1" smtClean="0"/>
              <a:t>yaklaşımından</a:t>
            </a:r>
            <a:r>
              <a:rPr lang="en-US" dirty="0" smtClean="0"/>
              <a:t> DL </a:t>
            </a:r>
            <a:r>
              <a:rPr lang="en-US" dirty="0" err="1" smtClean="0"/>
              <a:t>yaklaşımına</a:t>
            </a:r>
            <a:r>
              <a:rPr lang="en-US" dirty="0" smtClean="0"/>
              <a:t> </a:t>
            </a:r>
            <a:r>
              <a:rPr lang="en-US" dirty="0" err="1" smtClean="0"/>
              <a:t>geçiş</a:t>
            </a:r>
            <a:r>
              <a:rPr lang="en-US" dirty="0" smtClean="0"/>
              <a:t> </a:t>
            </a:r>
            <a:r>
              <a:rPr lang="en-US" dirty="0" err="1" smtClean="0"/>
              <a:t>gözlemlenir</a:t>
            </a:r>
            <a:r>
              <a:rPr lang="en-US" dirty="0" smtClean="0"/>
              <a:t>. </a:t>
            </a:r>
            <a:r>
              <a:rPr lang="en-US" dirty="0" smtClean="0"/>
              <a:t>gen </a:t>
            </a:r>
            <a:r>
              <a:rPr lang="en-US" dirty="0" err="1" smtClean="0"/>
              <a:t>ekspresyonu</a:t>
            </a:r>
            <a:r>
              <a:rPr lang="en-US" dirty="0" smtClean="0"/>
              <a:t>(</a:t>
            </a:r>
            <a:r>
              <a:rPr lang="en-US" i="1" dirty="0" smtClean="0"/>
              <a:t>DNA </a:t>
            </a:r>
            <a:r>
              <a:rPr lang="en-US" dirty="0" err="1" smtClean="0"/>
              <a:t>bazları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sentezlenen</a:t>
            </a:r>
            <a:r>
              <a:rPr lang="en-US" dirty="0" smtClean="0"/>
              <a:t> </a:t>
            </a:r>
            <a:r>
              <a:rPr lang="en-US" dirty="0" err="1" smtClean="0"/>
              <a:t>proteinleri</a:t>
            </a:r>
            <a:r>
              <a:rPr lang="en-US" dirty="0" smtClean="0"/>
              <a:t> </a:t>
            </a:r>
            <a:r>
              <a:rPr lang="en-US" dirty="0" err="1" smtClean="0"/>
              <a:t>tanımlar</a:t>
            </a:r>
            <a:r>
              <a:rPr lang="en-US" dirty="0" smtClean="0"/>
              <a:t>.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hücre</a:t>
            </a:r>
            <a:r>
              <a:rPr lang="en-US" dirty="0" smtClean="0"/>
              <a:t> </a:t>
            </a:r>
            <a:r>
              <a:rPr lang="en-US" dirty="0" err="1" smtClean="0"/>
              <a:t>görüntüsü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teşhis</a:t>
            </a:r>
            <a:r>
              <a:rPr lang="en-US" dirty="0" smtClean="0"/>
              <a:t> </a:t>
            </a:r>
            <a:r>
              <a:rPr lang="en-US" dirty="0" err="1" smtClean="0"/>
              <a:t>incelenmiştir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0"/>
            <a:ext cx="8056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Gen </a:t>
            </a:r>
            <a:r>
              <a:rPr lang="en-US" sz="2400" dirty="0" err="1" smtClean="0"/>
              <a:t>İfadesine</a:t>
            </a:r>
            <a:r>
              <a:rPr lang="en-US" sz="2400" dirty="0" smtClean="0"/>
              <a:t> </a:t>
            </a:r>
            <a:r>
              <a:rPr lang="en-US" sz="2400" dirty="0" err="1" smtClean="0"/>
              <a:t>Dayalı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</a:t>
            </a:r>
            <a:r>
              <a:rPr lang="en-US" sz="2400" dirty="0" smtClean="0"/>
              <a:t>(</a:t>
            </a:r>
            <a:r>
              <a:rPr lang="en-US" sz="2400" dirty="0" smtClean="0"/>
              <a:t>Gene Expression Based Methods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990600" y="533400"/>
            <a:ext cx="8153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=&gt; </a:t>
            </a:r>
            <a:r>
              <a:rPr lang="en-US" dirty="0" err="1" smtClean="0"/>
              <a:t>Akut</a:t>
            </a:r>
            <a:r>
              <a:rPr lang="en-US" dirty="0" smtClean="0"/>
              <a:t> </a:t>
            </a:r>
            <a:r>
              <a:rPr lang="en-US" dirty="0" err="1" smtClean="0"/>
              <a:t>Lenfoblastik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(ALL)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Akut</a:t>
            </a:r>
            <a:r>
              <a:rPr lang="en-US" dirty="0" smtClean="0"/>
              <a:t> </a:t>
            </a:r>
            <a:r>
              <a:rPr lang="en-US" dirty="0" err="1" smtClean="0"/>
              <a:t>Miyeloid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(AML) </a:t>
            </a:r>
            <a:r>
              <a:rPr lang="en-US" dirty="0" err="1" smtClean="0"/>
              <a:t>sınıflandırması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alınmıştır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Golub,gen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kümesidir</a:t>
            </a:r>
            <a:r>
              <a:rPr lang="en-US" dirty="0" smtClean="0"/>
              <a:t>. 72 </a:t>
            </a:r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hastasından</a:t>
            </a:r>
            <a:r>
              <a:rPr lang="en-US" dirty="0" smtClean="0"/>
              <a:t> (ALL </a:t>
            </a:r>
            <a:r>
              <a:rPr lang="en-US" dirty="0" err="1" smtClean="0"/>
              <a:t>kategorisinde</a:t>
            </a:r>
            <a:r>
              <a:rPr lang="en-US" dirty="0" smtClean="0"/>
              <a:t> 47 </a:t>
            </a:r>
            <a:r>
              <a:rPr lang="en-US" dirty="0" err="1" smtClean="0"/>
              <a:t>ve</a:t>
            </a:r>
            <a:r>
              <a:rPr lang="en-US" dirty="0" smtClean="0"/>
              <a:t> AML </a:t>
            </a:r>
            <a:r>
              <a:rPr lang="en-US" dirty="0" err="1" smtClean="0"/>
              <a:t>kategorisinde</a:t>
            </a:r>
            <a:r>
              <a:rPr lang="en-US" dirty="0" smtClean="0"/>
              <a:t> 25) </a:t>
            </a:r>
            <a:r>
              <a:rPr lang="en-US" dirty="0" err="1" smtClean="0"/>
              <a:t>oluşur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her </a:t>
            </a:r>
            <a:r>
              <a:rPr lang="en-US" dirty="0" err="1" smtClean="0"/>
              <a:t>veri</a:t>
            </a:r>
            <a:r>
              <a:rPr lang="en-US" dirty="0" smtClean="0"/>
              <a:t> 7129 gen </a:t>
            </a:r>
            <a:r>
              <a:rPr lang="en-US" dirty="0" err="1" smtClean="0"/>
              <a:t>ekspresyon</a:t>
            </a:r>
            <a:r>
              <a:rPr lang="en-US" dirty="0" smtClean="0"/>
              <a:t> </a:t>
            </a:r>
            <a:r>
              <a:rPr lang="en-US" dirty="0" err="1" smtClean="0"/>
              <a:t>ölçümünden</a:t>
            </a:r>
            <a:r>
              <a:rPr lang="en-US" dirty="0" smtClean="0"/>
              <a:t> </a:t>
            </a:r>
            <a:r>
              <a:rPr lang="en-US" dirty="0" err="1" smtClean="0"/>
              <a:t>oluşur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Araştırmacılar</a:t>
            </a:r>
            <a:r>
              <a:rPr lang="en-US" dirty="0" smtClean="0"/>
              <a:t>, </a:t>
            </a:r>
            <a:r>
              <a:rPr lang="en-US" dirty="0" err="1" smtClean="0"/>
              <a:t>sınıflandırıcı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tespit</a:t>
            </a:r>
            <a:r>
              <a:rPr lang="en-US" dirty="0" smtClean="0"/>
              <a:t> </a:t>
            </a:r>
            <a:r>
              <a:rPr lang="en-US" dirty="0" err="1" smtClean="0"/>
              <a:t>tekniği</a:t>
            </a:r>
            <a:r>
              <a:rPr lang="en-US" dirty="0" smtClean="0"/>
              <a:t> </a:t>
            </a:r>
            <a:r>
              <a:rPr lang="en-US" dirty="0" err="1" smtClean="0"/>
              <a:t>tasarlamadan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, </a:t>
            </a:r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hastalığından</a:t>
            </a:r>
            <a:r>
              <a:rPr lang="en-US" dirty="0" smtClean="0"/>
              <a:t> </a:t>
            </a:r>
            <a:r>
              <a:rPr lang="en-US" dirty="0" err="1" smtClean="0"/>
              <a:t>sorumlu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optimale</a:t>
            </a:r>
            <a:r>
              <a:rPr lang="en-US" dirty="0" smtClean="0"/>
              <a:t> </a:t>
            </a:r>
            <a:r>
              <a:rPr lang="en-US" dirty="0" err="1" smtClean="0"/>
              <a:t>yakın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gen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bulmayı</a:t>
            </a:r>
            <a:r>
              <a:rPr lang="en-US" dirty="0" smtClean="0"/>
              <a:t> </a:t>
            </a:r>
            <a:r>
              <a:rPr lang="en-US" dirty="0" err="1" smtClean="0"/>
              <a:t>amaçladılar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Nihai</a:t>
            </a:r>
            <a:r>
              <a:rPr lang="en-US" dirty="0" smtClean="0"/>
              <a:t> </a:t>
            </a:r>
            <a:r>
              <a:rPr lang="en-US" dirty="0" err="1" smtClean="0"/>
              <a:t>biyobelirteç</a:t>
            </a:r>
            <a:r>
              <a:rPr lang="en-US" dirty="0" smtClean="0"/>
              <a:t> </a:t>
            </a:r>
            <a:r>
              <a:rPr lang="en-US" dirty="0" err="1" smtClean="0"/>
              <a:t>setini</a:t>
            </a:r>
            <a:r>
              <a:rPr lang="en-US" dirty="0" smtClean="0"/>
              <a:t> </a:t>
            </a:r>
            <a:r>
              <a:rPr lang="en-US" dirty="0" err="1" smtClean="0"/>
              <a:t>seçmek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smtClean="0"/>
              <a:t>WOA(</a:t>
            </a:r>
            <a:r>
              <a:rPr lang="en-US" dirty="0" smtClean="0"/>
              <a:t>The Whale Optimization </a:t>
            </a:r>
            <a:r>
              <a:rPr lang="en-US" dirty="0" smtClean="0"/>
              <a:t>Algorithm)'</a:t>
            </a:r>
            <a:r>
              <a:rPr lang="en-US" dirty="0" err="1" smtClean="0"/>
              <a:t>yı</a:t>
            </a:r>
            <a:r>
              <a:rPr lang="en-US" dirty="0" smtClean="0"/>
              <a:t> </a:t>
            </a:r>
            <a:r>
              <a:rPr lang="en-US" dirty="0" err="1" smtClean="0"/>
              <a:t>kullandılar</a:t>
            </a:r>
            <a:r>
              <a:rPr lang="en-US" dirty="0" smtClean="0"/>
              <a:t>. WOA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amaçlı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problemlerini</a:t>
            </a:r>
            <a:r>
              <a:rPr lang="en-US" dirty="0" smtClean="0"/>
              <a:t> </a:t>
            </a:r>
            <a:r>
              <a:rPr lang="en-US" dirty="0" err="1" smtClean="0"/>
              <a:t>çözme</a:t>
            </a:r>
            <a:r>
              <a:rPr lang="en-US" dirty="0" smtClean="0"/>
              <a:t> </a:t>
            </a:r>
            <a:r>
              <a:rPr lang="en-US" dirty="0" err="1" smtClean="0"/>
              <a:t>amaçlı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3894" y="3124200"/>
            <a:ext cx="8280106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52400"/>
            <a:ext cx="7780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Patolojik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görüntüye</a:t>
            </a:r>
            <a:r>
              <a:rPr lang="en-US" sz="2000" dirty="0" smtClean="0"/>
              <a:t> </a:t>
            </a:r>
            <a:r>
              <a:rPr lang="en-US" sz="2000" dirty="0" err="1" smtClean="0"/>
              <a:t>dayalı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yöntemler</a:t>
            </a:r>
            <a:r>
              <a:rPr lang="en-US" sz="2000" dirty="0" smtClean="0"/>
              <a:t> </a:t>
            </a:r>
            <a:r>
              <a:rPr lang="en-US" sz="2000" dirty="0" smtClean="0"/>
              <a:t>(Pathological </a:t>
            </a:r>
            <a:r>
              <a:rPr lang="en-US" sz="2000" dirty="0" smtClean="0"/>
              <a:t>Image Based </a:t>
            </a:r>
            <a:r>
              <a:rPr lang="en-US" sz="2000" dirty="0" smtClean="0"/>
              <a:t>Methods)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990600" y="838200"/>
            <a:ext cx="815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hastalığı</a:t>
            </a:r>
            <a:r>
              <a:rPr lang="en-US" dirty="0" smtClean="0"/>
              <a:t> </a:t>
            </a:r>
            <a:r>
              <a:rPr lang="en-US" dirty="0" err="1" smtClean="0"/>
              <a:t>genellikle</a:t>
            </a:r>
            <a:r>
              <a:rPr lang="en-US" dirty="0" smtClean="0"/>
              <a:t> </a:t>
            </a:r>
            <a:r>
              <a:rPr lang="en-US" dirty="0" err="1" smtClean="0"/>
              <a:t>beyaz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hücrelerini</a:t>
            </a:r>
            <a:r>
              <a:rPr lang="en-US" dirty="0" smtClean="0"/>
              <a:t> </a:t>
            </a:r>
            <a:r>
              <a:rPr lang="en-US" dirty="0" err="1" smtClean="0"/>
              <a:t>içerdiğinden</a:t>
            </a:r>
            <a:r>
              <a:rPr lang="en-US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beyaz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hücrelerinden</a:t>
            </a:r>
            <a:r>
              <a:rPr lang="en-US" dirty="0" smtClean="0"/>
              <a:t> </a:t>
            </a:r>
            <a:r>
              <a:rPr lang="en-US" dirty="0" err="1" smtClean="0"/>
              <a:t>hastalığın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yapılır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</a:t>
            </a:r>
            <a:r>
              <a:rPr lang="en-US" dirty="0" err="1" smtClean="0"/>
              <a:t>alınan</a:t>
            </a:r>
            <a:r>
              <a:rPr lang="en-US" dirty="0" smtClean="0"/>
              <a:t> </a:t>
            </a:r>
            <a:r>
              <a:rPr lang="en-US" dirty="0" err="1" smtClean="0"/>
              <a:t>yöntemlerde</a:t>
            </a:r>
            <a:r>
              <a:rPr lang="en-US" dirty="0" smtClean="0"/>
              <a:t> </a:t>
            </a:r>
            <a:r>
              <a:rPr lang="en-US" dirty="0" err="1" smtClean="0"/>
              <a:t>Akut</a:t>
            </a:r>
            <a:r>
              <a:rPr lang="en-US" dirty="0" smtClean="0"/>
              <a:t> </a:t>
            </a:r>
            <a:r>
              <a:rPr lang="en-US" dirty="0" err="1" smtClean="0"/>
              <a:t>Lenfoblastik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Veritabanı</a:t>
            </a:r>
            <a:r>
              <a:rPr lang="en-US" dirty="0" smtClean="0"/>
              <a:t> (ALL_IDB17) </a:t>
            </a:r>
            <a:r>
              <a:rPr lang="en-US" dirty="0" err="1" smtClean="0"/>
              <a:t>kullanılmıştır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resimler</a:t>
            </a:r>
            <a:r>
              <a:rPr lang="en-US" dirty="0" smtClean="0"/>
              <a:t> 24 bit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derinliği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boyutu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JPG </a:t>
            </a:r>
            <a:r>
              <a:rPr lang="en-US" dirty="0" err="1" smtClean="0"/>
              <a:t>formatındadır</a:t>
            </a:r>
            <a:r>
              <a:rPr lang="en-US" dirty="0" smtClean="0"/>
              <a:t>. 2592 × 1944. ALL_IDB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Şekil</a:t>
            </a:r>
            <a:r>
              <a:rPr lang="en-US" dirty="0" smtClean="0"/>
              <a:t> de </a:t>
            </a:r>
            <a:r>
              <a:rPr lang="en-US" dirty="0" err="1" smtClean="0"/>
              <a:t>gösterilmiştir</a:t>
            </a:r>
            <a:r>
              <a:rPr lang="en-US" dirty="0" smtClean="0"/>
              <a:t>.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setinin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bölümü</a:t>
            </a:r>
            <a:r>
              <a:rPr lang="en-US" dirty="0" smtClean="0"/>
              <a:t> </a:t>
            </a:r>
            <a:r>
              <a:rPr lang="en-US" dirty="0" err="1" smtClean="0"/>
              <a:t>vardır</a:t>
            </a:r>
            <a:r>
              <a:rPr lang="en-US" dirty="0" smtClean="0"/>
              <a:t>: ALL_IDB 1 </a:t>
            </a:r>
            <a:r>
              <a:rPr lang="en-US" dirty="0" err="1" smtClean="0"/>
              <a:t>ve</a:t>
            </a:r>
            <a:r>
              <a:rPr lang="en-US" dirty="0" smtClean="0"/>
              <a:t> ALL_IDB 2. 108 </a:t>
            </a:r>
            <a:r>
              <a:rPr lang="en-US" dirty="0" err="1" smtClean="0"/>
              <a:t>örnekli</a:t>
            </a:r>
            <a:r>
              <a:rPr lang="en-US" dirty="0" smtClean="0"/>
              <a:t> ALL_IDB 1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, </a:t>
            </a:r>
            <a:r>
              <a:rPr lang="en-US" dirty="0" err="1" smtClean="0"/>
              <a:t>öncelikle</a:t>
            </a:r>
            <a:r>
              <a:rPr lang="en-US" dirty="0" smtClean="0"/>
              <a:t> </a:t>
            </a:r>
            <a:r>
              <a:rPr lang="en-US" dirty="0" err="1" smtClean="0"/>
              <a:t>hastaları</a:t>
            </a:r>
            <a:r>
              <a:rPr lang="en-US" dirty="0" smtClean="0"/>
              <a:t> </a:t>
            </a:r>
            <a:r>
              <a:rPr lang="en-US" dirty="0" err="1" smtClean="0"/>
              <a:t>hasta</a:t>
            </a:r>
            <a:r>
              <a:rPr lang="en-US" dirty="0" smtClean="0"/>
              <a:t> </a:t>
            </a:r>
            <a:r>
              <a:rPr lang="en-US" dirty="0" err="1" smtClean="0"/>
              <a:t>olmayanlardan</a:t>
            </a:r>
            <a:r>
              <a:rPr lang="en-US" dirty="0" smtClean="0"/>
              <a:t> </a:t>
            </a:r>
            <a:r>
              <a:rPr lang="en-US" dirty="0" err="1" smtClean="0"/>
              <a:t>ayırmak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</a:t>
            </a:r>
            <a:r>
              <a:rPr lang="en-US" dirty="0" err="1" smtClean="0"/>
              <a:t>Lenfositlerin</a:t>
            </a:r>
            <a:r>
              <a:rPr lang="en-US" dirty="0" smtClean="0"/>
              <a:t> </a:t>
            </a:r>
            <a:r>
              <a:rPr lang="en-US" dirty="0" err="1" smtClean="0"/>
              <a:t>uzman</a:t>
            </a:r>
            <a:r>
              <a:rPr lang="en-US" dirty="0" smtClean="0"/>
              <a:t> </a:t>
            </a:r>
            <a:r>
              <a:rPr lang="en-US" dirty="0" err="1" smtClean="0"/>
              <a:t>onkologlar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etiketlendiği</a:t>
            </a:r>
            <a:r>
              <a:rPr lang="en-US" dirty="0" smtClean="0"/>
              <a:t> </a:t>
            </a:r>
            <a:r>
              <a:rPr lang="en-US" dirty="0" err="1" smtClean="0"/>
              <a:t>yaklaşık</a:t>
            </a:r>
            <a:r>
              <a:rPr lang="en-US" dirty="0" smtClean="0"/>
              <a:t> 39000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hücresi</a:t>
            </a:r>
            <a:r>
              <a:rPr lang="en-US" dirty="0" smtClean="0"/>
              <a:t> </a:t>
            </a:r>
            <a:r>
              <a:rPr lang="en-US" dirty="0" err="1" smtClean="0"/>
              <a:t>içerir</a:t>
            </a:r>
            <a:r>
              <a:rPr lang="en-US" dirty="0" smtClean="0"/>
              <a:t>. ALL_IDB 2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kümesi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türlerini</a:t>
            </a:r>
            <a:r>
              <a:rPr lang="en-US" dirty="0" smtClean="0"/>
              <a:t> </a:t>
            </a:r>
            <a:r>
              <a:rPr lang="en-US" dirty="0" err="1" smtClean="0"/>
              <a:t>sınıflandırır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Lymphocyte:Beyaz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hücresi</a:t>
            </a:r>
            <a:r>
              <a:rPr lang="en-US" dirty="0" smtClean="0"/>
              <a:t>, </a:t>
            </a:r>
            <a:r>
              <a:rPr lang="en-US" dirty="0" err="1" smtClean="0"/>
              <a:t>vücudun</a:t>
            </a:r>
            <a:r>
              <a:rPr lang="en-US" dirty="0" smtClean="0"/>
              <a:t> </a:t>
            </a:r>
            <a:r>
              <a:rPr lang="en-US" dirty="0" err="1" smtClean="0"/>
              <a:t>savunma</a:t>
            </a:r>
            <a:r>
              <a:rPr lang="en-US" dirty="0" smtClean="0"/>
              <a:t> </a:t>
            </a:r>
            <a:r>
              <a:rPr lang="en-US" dirty="0" err="1" smtClean="0"/>
              <a:t>mekanizması</a:t>
            </a:r>
            <a:endParaRPr lang="en-US" dirty="0" smtClean="0"/>
          </a:p>
          <a:p>
            <a:r>
              <a:rPr lang="en-US" dirty="0" err="1" smtClean="0"/>
              <a:t>Lymphoblast:Kemik</a:t>
            </a:r>
            <a:r>
              <a:rPr lang="en-US" dirty="0" smtClean="0"/>
              <a:t> </a:t>
            </a:r>
            <a:r>
              <a:rPr lang="en-US" dirty="0" err="1" smtClean="0"/>
              <a:t>iliğinde</a:t>
            </a:r>
            <a:r>
              <a:rPr lang="en-US" dirty="0" smtClean="0"/>
              <a:t> </a:t>
            </a:r>
            <a:r>
              <a:rPr lang="en-US" dirty="0" err="1" smtClean="0"/>
              <a:t>bulunur</a:t>
            </a:r>
            <a:r>
              <a:rPr lang="en-US" dirty="0" smtClean="0"/>
              <a:t>, </a:t>
            </a:r>
            <a:r>
              <a:rPr lang="en-US" dirty="0" err="1" smtClean="0"/>
              <a:t>kontrolsüz</a:t>
            </a:r>
            <a:r>
              <a:rPr lang="en-US" dirty="0" smtClean="0"/>
              <a:t> </a:t>
            </a:r>
            <a:r>
              <a:rPr lang="en-US" dirty="0" err="1" smtClean="0"/>
              <a:t>çoğalması</a:t>
            </a:r>
            <a:r>
              <a:rPr lang="en-US" dirty="0" smtClean="0"/>
              <a:t> </a:t>
            </a:r>
            <a:r>
              <a:rPr lang="en-US" dirty="0" err="1" smtClean="0"/>
              <a:t>Lösemi</a:t>
            </a:r>
            <a:r>
              <a:rPr lang="en-US" dirty="0" smtClean="0"/>
              <a:t> </a:t>
            </a:r>
            <a:r>
              <a:rPr lang="en-US" dirty="0" err="1" smtClean="0"/>
              <a:t>hastalığına</a:t>
            </a:r>
            <a:r>
              <a:rPr lang="en-US" dirty="0" smtClean="0"/>
              <a:t> </a:t>
            </a:r>
            <a:r>
              <a:rPr lang="en-US" dirty="0" err="1" smtClean="0"/>
              <a:t>sebep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267200"/>
            <a:ext cx="6881962" cy="232437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833067"/>
            <a:ext cx="5175763" cy="52629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43000" y="152400"/>
            <a:ext cx="10887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Giriş</a:t>
            </a:r>
            <a:endParaRPr lang="en-US" sz="3600" dirty="0"/>
          </a:p>
        </p:txBody>
      </p:sp>
      <p:pic>
        <p:nvPicPr>
          <p:cNvPr id="7" name="Picture 6" descr="saglikta-devrim-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8932" y="1295400"/>
            <a:ext cx="8365067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7045" y="0"/>
            <a:ext cx="48099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1066800"/>
            <a:ext cx="8077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DNN(</a:t>
            </a:r>
            <a:r>
              <a:rPr lang="en-US" b="1" dirty="0" smtClean="0"/>
              <a:t>Deep neural network</a:t>
            </a:r>
            <a:r>
              <a:rPr lang="en-US" dirty="0" smtClean="0"/>
              <a:t>)'</a:t>
            </a:r>
            <a:r>
              <a:rPr lang="en-US" dirty="0" err="1" smtClean="0"/>
              <a:t>ler</a:t>
            </a:r>
            <a:r>
              <a:rPr lang="en-US" dirty="0" smtClean="0"/>
              <a:t> </a:t>
            </a:r>
            <a:r>
              <a:rPr lang="en-US" dirty="0" err="1" smtClean="0"/>
              <a:t>çoğunlukla</a:t>
            </a:r>
            <a:r>
              <a:rPr lang="en-US" dirty="0" smtClean="0"/>
              <a:t> </a:t>
            </a:r>
            <a:r>
              <a:rPr lang="en-US" dirty="0" err="1" smtClean="0"/>
              <a:t>patolojik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tespiti</a:t>
            </a:r>
            <a:r>
              <a:rPr lang="en-US" dirty="0" smtClean="0"/>
              <a:t> </a:t>
            </a:r>
            <a:r>
              <a:rPr lang="en-US" dirty="0" err="1" smtClean="0"/>
              <a:t>tasarlamak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transfer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araştırılmıştır</a:t>
            </a:r>
            <a:r>
              <a:rPr lang="en-US" dirty="0" smtClean="0"/>
              <a:t>. </a:t>
            </a:r>
            <a:r>
              <a:rPr lang="en-US" dirty="0" err="1" smtClean="0"/>
              <a:t>Bunun</a:t>
            </a:r>
            <a:r>
              <a:rPr lang="en-US" dirty="0" smtClean="0"/>
              <a:t> </a:t>
            </a:r>
            <a:r>
              <a:rPr lang="en-US" dirty="0" err="1" smtClean="0"/>
              <a:t>nedeni</a:t>
            </a:r>
            <a:r>
              <a:rPr lang="en-US" dirty="0" smtClean="0"/>
              <a:t> </a:t>
            </a:r>
            <a:r>
              <a:rPr lang="en-US" dirty="0" err="1" smtClean="0"/>
              <a:t>muhtemelen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kümelerinin</a:t>
            </a:r>
            <a:r>
              <a:rPr lang="en-US" dirty="0" smtClean="0"/>
              <a:t> </a:t>
            </a:r>
            <a:r>
              <a:rPr lang="en-US" dirty="0" err="1" smtClean="0"/>
              <a:t>özlü</a:t>
            </a:r>
            <a:r>
              <a:rPr lang="en-US" dirty="0" smtClean="0"/>
              <a:t> </a:t>
            </a:r>
            <a:r>
              <a:rPr lang="en-US" dirty="0" err="1" smtClean="0"/>
              <a:t>yapısı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yeteneklerinin</a:t>
            </a:r>
            <a:r>
              <a:rPr lang="en-US" dirty="0" smtClean="0"/>
              <a:t> </a:t>
            </a:r>
            <a:r>
              <a:rPr lang="en-US" dirty="0" err="1" smtClean="0"/>
              <a:t>darboğazıdır</a:t>
            </a:r>
            <a:r>
              <a:rPr lang="en-US" dirty="0" smtClean="0"/>
              <a:t>. </a:t>
            </a:r>
            <a:r>
              <a:rPr lang="en-US" dirty="0" err="1" smtClean="0"/>
              <a:t>Araştırmacıların</a:t>
            </a:r>
            <a:r>
              <a:rPr lang="en-US" dirty="0" smtClean="0"/>
              <a:t> </a:t>
            </a:r>
            <a:r>
              <a:rPr lang="en-US" dirty="0" err="1" smtClean="0"/>
              <a:t>elindeki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bolluğu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üstün</a:t>
            </a:r>
            <a:r>
              <a:rPr lang="en-US" dirty="0" smtClean="0"/>
              <a:t> </a:t>
            </a:r>
            <a:r>
              <a:rPr lang="en-US" dirty="0" err="1" smtClean="0"/>
              <a:t>bilgisayarların</a:t>
            </a:r>
            <a:r>
              <a:rPr lang="en-US" dirty="0" smtClean="0"/>
              <a:t> </a:t>
            </a:r>
            <a:r>
              <a:rPr lang="en-US" dirty="0" err="1" smtClean="0"/>
              <a:t>mevcudiyeti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DNN'lerin</a:t>
            </a:r>
            <a:r>
              <a:rPr lang="en-US" dirty="0" smtClean="0"/>
              <a:t> </a:t>
            </a:r>
            <a:r>
              <a:rPr lang="en-US" dirty="0" err="1" smtClean="0"/>
              <a:t>yakın</a:t>
            </a:r>
            <a:r>
              <a:rPr lang="en-US" dirty="0" smtClean="0"/>
              <a:t> </a:t>
            </a:r>
            <a:r>
              <a:rPr lang="en-US" dirty="0" err="1" smtClean="0"/>
              <a:t>gelecekte</a:t>
            </a:r>
            <a:r>
              <a:rPr lang="en-US" dirty="0" smtClean="0"/>
              <a:t> </a:t>
            </a:r>
            <a:r>
              <a:rPr lang="en-US" dirty="0" err="1" smtClean="0"/>
              <a:t>kapsamlı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araştırılması</a:t>
            </a:r>
            <a:r>
              <a:rPr lang="en-US" dirty="0" smtClean="0"/>
              <a:t> </a:t>
            </a:r>
            <a:r>
              <a:rPr lang="en-US" dirty="0" err="1" smtClean="0"/>
              <a:t>beklenmektedir</a:t>
            </a:r>
            <a:r>
              <a:rPr lang="en-US" dirty="0" smtClean="0"/>
              <a:t>. </a:t>
            </a:r>
            <a:r>
              <a:rPr lang="en-US" dirty="0" err="1" smtClean="0"/>
              <a:t>Ayrıca</a:t>
            </a:r>
            <a:r>
              <a:rPr lang="en-US" dirty="0" smtClean="0"/>
              <a:t>, </a:t>
            </a:r>
            <a:r>
              <a:rPr lang="en-US" dirty="0" err="1" smtClean="0"/>
              <a:t>ResNet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Inception </a:t>
            </a:r>
            <a:r>
              <a:rPr lang="en-US" dirty="0" err="1" smtClean="0"/>
              <a:t>gibi</a:t>
            </a:r>
            <a:r>
              <a:rPr lang="en-US" dirty="0" smtClean="0"/>
              <a:t> tam </a:t>
            </a:r>
            <a:r>
              <a:rPr lang="en-US" dirty="0" err="1" smtClean="0"/>
              <a:t>eğitimli</a:t>
            </a:r>
            <a:r>
              <a:rPr lang="en-US" dirty="0" smtClean="0"/>
              <a:t> </a:t>
            </a:r>
            <a:r>
              <a:rPr lang="en-US" dirty="0" err="1" smtClean="0"/>
              <a:t>DNN'ler</a:t>
            </a:r>
            <a:r>
              <a:rPr lang="en-US" dirty="0" smtClean="0"/>
              <a:t> </a:t>
            </a:r>
            <a:r>
              <a:rPr lang="en-US" dirty="0" err="1" smtClean="0"/>
              <a:t>gelecekte</a:t>
            </a:r>
            <a:r>
              <a:rPr lang="en-US" dirty="0" smtClean="0"/>
              <a:t> </a:t>
            </a:r>
            <a:r>
              <a:rPr lang="en-US" dirty="0" err="1" smtClean="0"/>
              <a:t>kullanılabilir</a:t>
            </a:r>
            <a:r>
              <a:rPr lang="en-US" dirty="0" smtClean="0"/>
              <a:t>. </a:t>
            </a:r>
            <a:r>
              <a:rPr lang="en-US" dirty="0" err="1" smtClean="0"/>
              <a:t>Ayrıca</a:t>
            </a:r>
            <a:r>
              <a:rPr lang="en-US" dirty="0" smtClean="0"/>
              <a:t>, </a:t>
            </a:r>
            <a:r>
              <a:rPr lang="en-US" dirty="0" err="1" smtClean="0"/>
              <a:t>bazı</a:t>
            </a:r>
            <a:r>
              <a:rPr lang="en-US" dirty="0" smtClean="0"/>
              <a:t> el </a:t>
            </a:r>
            <a:r>
              <a:rPr lang="en-US" dirty="0" err="1" smtClean="0"/>
              <a:t>yapımı</a:t>
            </a:r>
            <a:r>
              <a:rPr lang="en-US" dirty="0" smtClean="0"/>
              <a:t> </a:t>
            </a:r>
            <a:r>
              <a:rPr lang="en-US" dirty="0" err="1" smtClean="0"/>
              <a:t>özellikleri</a:t>
            </a:r>
            <a:r>
              <a:rPr lang="en-US" dirty="0" smtClean="0"/>
              <a:t> DL </a:t>
            </a:r>
            <a:r>
              <a:rPr lang="en-US" dirty="0" err="1" smtClean="0"/>
              <a:t>modeline</a:t>
            </a:r>
            <a:r>
              <a:rPr lang="en-US" dirty="0" smtClean="0"/>
              <a:t> </a:t>
            </a:r>
            <a:r>
              <a:rPr lang="en-US" dirty="0" err="1" smtClean="0"/>
              <a:t>besleyen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hibrit</a:t>
            </a:r>
            <a:r>
              <a:rPr lang="en-US" dirty="0" smtClean="0"/>
              <a:t> </a:t>
            </a:r>
            <a:r>
              <a:rPr lang="en-US" dirty="0" err="1" smtClean="0"/>
              <a:t>modeller</a:t>
            </a:r>
            <a:r>
              <a:rPr lang="en-US" dirty="0" smtClean="0"/>
              <a:t> de </a:t>
            </a:r>
            <a:r>
              <a:rPr lang="en-US" dirty="0" err="1" smtClean="0"/>
              <a:t>gelecekteki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başka</a:t>
            </a:r>
            <a:r>
              <a:rPr lang="en-US" dirty="0" smtClean="0"/>
              <a:t> </a:t>
            </a:r>
            <a:r>
              <a:rPr lang="en-US" dirty="0" err="1" smtClean="0"/>
              <a:t>yön</a:t>
            </a:r>
            <a:r>
              <a:rPr lang="en-US" dirty="0" smtClean="0"/>
              <a:t> </a:t>
            </a:r>
            <a:r>
              <a:rPr lang="en-US" dirty="0" err="1" smtClean="0"/>
              <a:t>olabilir</a:t>
            </a:r>
            <a:r>
              <a:rPr lang="en-US" dirty="0" smtClean="0"/>
              <a:t>. </a:t>
            </a:r>
          </a:p>
          <a:p>
            <a:endParaRPr lang="en-US" dirty="0" smtClean="0"/>
          </a:p>
          <a:p>
            <a:r>
              <a:rPr lang="en-US" b="1" dirty="0" err="1" smtClean="0"/>
              <a:t>Daha</a:t>
            </a:r>
            <a:r>
              <a:rPr lang="en-US" b="1" dirty="0" smtClean="0"/>
              <a:t> </a:t>
            </a:r>
            <a:r>
              <a:rPr lang="en-US" b="1" dirty="0" err="1" smtClean="0"/>
              <a:t>fazla</a:t>
            </a:r>
            <a:r>
              <a:rPr lang="en-US" b="1" dirty="0" smtClean="0"/>
              <a:t> </a:t>
            </a:r>
            <a:r>
              <a:rPr lang="en-US" b="1" dirty="0" err="1" smtClean="0"/>
              <a:t>Boyut</a:t>
            </a:r>
            <a:r>
              <a:rPr lang="en-US" b="1" dirty="0" smtClean="0"/>
              <a:t> </a:t>
            </a:r>
            <a:r>
              <a:rPr lang="en-US" b="1" dirty="0" err="1" smtClean="0"/>
              <a:t>Azaltma</a:t>
            </a:r>
            <a:r>
              <a:rPr lang="en-US" b="1" dirty="0" smtClean="0"/>
              <a:t> </a:t>
            </a:r>
            <a:r>
              <a:rPr lang="en-US" b="1" dirty="0" err="1" smtClean="0"/>
              <a:t>Stratejisini</a:t>
            </a:r>
            <a:r>
              <a:rPr lang="en-US" b="1" dirty="0" smtClean="0"/>
              <a:t> </a:t>
            </a:r>
            <a:r>
              <a:rPr lang="en-US" b="1" dirty="0" err="1" smtClean="0"/>
              <a:t>Keşfetmek</a:t>
            </a:r>
            <a:endParaRPr lang="en-US" b="1" dirty="0" smtClean="0"/>
          </a:p>
          <a:p>
            <a:r>
              <a:rPr lang="en-US" b="1" dirty="0" err="1" smtClean="0"/>
              <a:t>Eksik</a:t>
            </a:r>
            <a:r>
              <a:rPr lang="en-US" b="1" dirty="0" smtClean="0"/>
              <a:t> </a:t>
            </a:r>
            <a:r>
              <a:rPr lang="en-US" b="1" dirty="0" err="1" smtClean="0"/>
              <a:t>Değerleri</a:t>
            </a:r>
            <a:r>
              <a:rPr lang="en-US" b="1" dirty="0" smtClean="0"/>
              <a:t> </a:t>
            </a:r>
            <a:r>
              <a:rPr lang="en-US" b="1" dirty="0" err="1" smtClean="0"/>
              <a:t>İşleme</a:t>
            </a:r>
            <a:endParaRPr lang="en-US" b="1" dirty="0" smtClean="0"/>
          </a:p>
          <a:p>
            <a:r>
              <a:rPr lang="en-US" b="1" dirty="0" err="1" smtClean="0"/>
              <a:t>Yeni</a:t>
            </a:r>
            <a:r>
              <a:rPr lang="en-US" b="1" dirty="0" smtClean="0"/>
              <a:t> FS </a:t>
            </a:r>
            <a:r>
              <a:rPr lang="en-US" b="1" dirty="0" err="1" smtClean="0"/>
              <a:t>Stratejileri</a:t>
            </a:r>
            <a:r>
              <a:rPr lang="en-US" b="1" dirty="0" smtClean="0"/>
              <a:t> </a:t>
            </a:r>
            <a:r>
              <a:rPr lang="en-US" b="1" dirty="0" err="1" smtClean="0"/>
              <a:t>tasarlama</a:t>
            </a:r>
            <a:endParaRPr lang="en-US" b="1" dirty="0" smtClean="0"/>
          </a:p>
          <a:p>
            <a:r>
              <a:rPr lang="en-US" dirty="0" err="1" smtClean="0"/>
              <a:t>Gelecekte</a:t>
            </a:r>
            <a:r>
              <a:rPr lang="en-US" dirty="0" smtClean="0"/>
              <a:t> </a:t>
            </a:r>
            <a:r>
              <a:rPr lang="en-US" dirty="0" err="1" smtClean="0"/>
              <a:t>araştırmacıların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tür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algoritmasını</a:t>
            </a:r>
            <a:r>
              <a:rPr lang="en-US" dirty="0" smtClean="0"/>
              <a:t> </a:t>
            </a:r>
            <a:r>
              <a:rPr lang="en-US" dirty="0" err="1" smtClean="0"/>
              <a:t>kapsamlı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kullanabilmesi</a:t>
            </a:r>
            <a:r>
              <a:rPr lang="en-US" dirty="0" smtClean="0"/>
              <a:t> </a:t>
            </a:r>
            <a:r>
              <a:rPr lang="en-US" dirty="0" err="1" smtClean="0"/>
              <a:t>zorunludur</a:t>
            </a:r>
            <a:r>
              <a:rPr lang="en-US" dirty="0" smtClean="0"/>
              <a:t>. </a:t>
            </a:r>
            <a:r>
              <a:rPr lang="en-US" dirty="0" err="1" smtClean="0"/>
              <a:t>Spesifik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</a:t>
            </a:r>
            <a:r>
              <a:rPr lang="en-US" dirty="0" err="1" smtClean="0"/>
              <a:t>küçük</a:t>
            </a:r>
            <a:r>
              <a:rPr lang="en-US" dirty="0" smtClean="0"/>
              <a:t>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r>
              <a:rPr lang="en-US" dirty="0" smtClean="0"/>
              <a:t> </a:t>
            </a:r>
            <a:r>
              <a:rPr lang="en-US" dirty="0" err="1" smtClean="0"/>
              <a:t>topluluğu</a:t>
            </a:r>
            <a:r>
              <a:rPr lang="en-US" dirty="0" smtClean="0"/>
              <a:t> </a:t>
            </a:r>
            <a:r>
              <a:rPr lang="en-US" dirty="0" err="1" smtClean="0"/>
              <a:t>kullanılabilirken</a:t>
            </a:r>
            <a:r>
              <a:rPr lang="en-US" dirty="0" smtClean="0"/>
              <a:t>, </a:t>
            </a:r>
            <a:r>
              <a:rPr lang="en-US" dirty="0" err="1" smtClean="0"/>
              <a:t>büyük</a:t>
            </a:r>
            <a:r>
              <a:rPr lang="en-US" dirty="0" smtClean="0"/>
              <a:t>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, </a:t>
            </a:r>
            <a:r>
              <a:rPr lang="en-US" dirty="0" err="1" smtClean="0"/>
              <a:t>sarma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hibrit</a:t>
            </a:r>
            <a:r>
              <a:rPr lang="en-US" dirty="0" smtClean="0"/>
              <a:t> </a:t>
            </a:r>
            <a:r>
              <a:rPr lang="en-US" dirty="0" err="1" smtClean="0"/>
              <a:t>sarma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endParaRPr lang="en-US" dirty="0" smtClean="0"/>
          </a:p>
          <a:p>
            <a:r>
              <a:rPr lang="en-US" b="1" dirty="0" err="1" smtClean="0"/>
              <a:t>Büyük</a:t>
            </a:r>
            <a:r>
              <a:rPr lang="en-US" b="1" dirty="0" smtClean="0"/>
              <a:t> </a:t>
            </a:r>
            <a:r>
              <a:rPr lang="en-US" b="1" dirty="0" err="1" smtClean="0"/>
              <a:t>Ölçekli</a:t>
            </a:r>
            <a:r>
              <a:rPr lang="en-US" b="1" dirty="0" smtClean="0"/>
              <a:t>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Kümeleri</a:t>
            </a:r>
            <a:r>
              <a:rPr lang="en-US" b="1" dirty="0" smtClean="0"/>
              <a:t> </a:t>
            </a:r>
            <a:r>
              <a:rPr lang="en-US" b="1" dirty="0" err="1" smtClean="0"/>
              <a:t>Oluşturma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990600" y="304800"/>
            <a:ext cx="33345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Geleceğe</a:t>
            </a:r>
            <a:r>
              <a:rPr lang="en-US" sz="2000" dirty="0" smtClean="0"/>
              <a:t> </a:t>
            </a:r>
            <a:r>
              <a:rPr lang="en-US" sz="2000" dirty="0" err="1" smtClean="0"/>
              <a:t>Yönelik</a:t>
            </a:r>
            <a:r>
              <a:rPr lang="en-US" sz="2000" dirty="0" smtClean="0"/>
              <a:t> </a:t>
            </a:r>
            <a:r>
              <a:rPr lang="en-US" sz="2000" dirty="0" err="1" smtClean="0"/>
              <a:t>Araştırmalar</a:t>
            </a:r>
            <a:endParaRPr lang="en-US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304800"/>
            <a:ext cx="7924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Sonuç</a:t>
            </a:r>
            <a:endParaRPr lang="en-US" sz="2000" dirty="0" smtClean="0"/>
          </a:p>
          <a:p>
            <a:r>
              <a:rPr lang="en-US" dirty="0" smtClean="0"/>
              <a:t>Bu </a:t>
            </a:r>
            <a:r>
              <a:rPr lang="en-US" dirty="0" err="1" smtClean="0"/>
              <a:t>makale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araştırmacılar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yöntemlerin</a:t>
            </a:r>
            <a:r>
              <a:rPr lang="en-US" dirty="0" smtClean="0"/>
              <a:t> </a:t>
            </a:r>
            <a:r>
              <a:rPr lang="en-US" dirty="0" err="1" smtClean="0"/>
              <a:t>çeşitli</a:t>
            </a:r>
            <a:r>
              <a:rPr lang="en-US" dirty="0" smtClean="0"/>
              <a:t> </a:t>
            </a:r>
            <a:r>
              <a:rPr lang="en-US" dirty="0" err="1" smtClean="0"/>
              <a:t>karşılaştırmalı</a:t>
            </a:r>
            <a:r>
              <a:rPr lang="en-US" dirty="0" smtClean="0"/>
              <a:t> </a:t>
            </a:r>
            <a:r>
              <a:rPr lang="en-US" dirty="0" err="1" smtClean="0"/>
              <a:t>çalışmalarını</a:t>
            </a:r>
            <a:r>
              <a:rPr lang="en-US" dirty="0" smtClean="0"/>
              <a:t> </a:t>
            </a:r>
            <a:r>
              <a:rPr lang="en-US" dirty="0" err="1" smtClean="0"/>
              <a:t>sunmaktadır</a:t>
            </a:r>
            <a:r>
              <a:rPr lang="en-US" dirty="0" smtClean="0"/>
              <a:t>.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zeka</a:t>
            </a:r>
            <a:r>
              <a:rPr lang="en-US" dirty="0" smtClean="0"/>
              <a:t> </a:t>
            </a:r>
            <a:r>
              <a:rPr lang="en-US" dirty="0" err="1" smtClean="0"/>
              <a:t>destekli</a:t>
            </a:r>
            <a:r>
              <a:rPr lang="en-US" dirty="0" smtClean="0"/>
              <a:t> </a:t>
            </a:r>
            <a:r>
              <a:rPr lang="en-US" dirty="0" err="1" smtClean="0"/>
              <a:t>karar</a:t>
            </a:r>
            <a:r>
              <a:rPr lang="en-US" dirty="0" smtClean="0"/>
              <a:t> </a:t>
            </a:r>
            <a:r>
              <a:rPr lang="en-US" dirty="0" err="1" smtClean="0"/>
              <a:t>destek</a:t>
            </a:r>
            <a:r>
              <a:rPr lang="en-US" dirty="0" smtClean="0"/>
              <a:t> </a:t>
            </a:r>
            <a:r>
              <a:rPr lang="en-US" dirty="0" err="1" smtClean="0"/>
              <a:t>sistemlerinin</a:t>
            </a:r>
            <a:r>
              <a:rPr lang="en-US" dirty="0" smtClean="0"/>
              <a:t> </a:t>
            </a:r>
            <a:r>
              <a:rPr lang="en-US" dirty="0" err="1" smtClean="0"/>
              <a:t>otomasyonunda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gelişmeler</a:t>
            </a:r>
            <a:r>
              <a:rPr lang="en-US" dirty="0" smtClean="0"/>
              <a:t> </a:t>
            </a:r>
            <a:r>
              <a:rPr lang="en-US" dirty="0" err="1" smtClean="0"/>
              <a:t>kaydedilmiş</a:t>
            </a:r>
            <a:r>
              <a:rPr lang="en-US" dirty="0" smtClean="0"/>
              <a:t> </a:t>
            </a:r>
            <a:r>
              <a:rPr lang="en-US" dirty="0" err="1" smtClean="0"/>
              <a:t>olsa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, </a:t>
            </a:r>
            <a:r>
              <a:rPr lang="en-US" dirty="0" err="1" smtClean="0"/>
              <a:t>sistemlerin</a:t>
            </a:r>
            <a:r>
              <a:rPr lang="en-US" dirty="0" smtClean="0"/>
              <a:t> </a:t>
            </a:r>
            <a:r>
              <a:rPr lang="en-US" dirty="0" err="1" smtClean="0"/>
              <a:t>bunları</a:t>
            </a:r>
            <a:r>
              <a:rPr lang="en-US" dirty="0" smtClean="0"/>
              <a:t> </a:t>
            </a:r>
            <a:r>
              <a:rPr lang="en-US" dirty="0" err="1" smtClean="0"/>
              <a:t>pratik</a:t>
            </a:r>
            <a:r>
              <a:rPr lang="en-US" dirty="0" smtClean="0"/>
              <a:t> </a:t>
            </a:r>
            <a:r>
              <a:rPr lang="en-US" dirty="0" err="1" smtClean="0"/>
              <a:t>amaçlar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kullanmasını</a:t>
            </a:r>
            <a:r>
              <a:rPr lang="en-US" dirty="0" smtClean="0"/>
              <a:t> </a:t>
            </a:r>
            <a:r>
              <a:rPr lang="en-US" dirty="0" err="1" smtClean="0"/>
              <a:t>engelleyen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önemli</a:t>
            </a:r>
            <a:r>
              <a:rPr lang="en-US" dirty="0" smtClean="0"/>
              <a:t> </a:t>
            </a:r>
            <a:r>
              <a:rPr lang="en-US" dirty="0" err="1" smtClean="0"/>
              <a:t>boşluklar</a:t>
            </a:r>
            <a:r>
              <a:rPr lang="en-US" dirty="0" smtClean="0"/>
              <a:t> var.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4572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Samir</a:t>
            </a:r>
            <a:r>
              <a:rPr lang="en-US" dirty="0" smtClean="0"/>
              <a:t> </a:t>
            </a:r>
            <a:r>
              <a:rPr lang="en-US" dirty="0" smtClean="0"/>
              <a:t>Malakar1, </a:t>
            </a:r>
            <a:r>
              <a:rPr lang="en-US" dirty="0" err="1" smtClean="0"/>
              <a:t>Soumya</a:t>
            </a:r>
            <a:r>
              <a:rPr lang="en-US" dirty="0" smtClean="0"/>
              <a:t> Deep </a:t>
            </a:r>
            <a:r>
              <a:rPr lang="en-US" dirty="0" smtClean="0"/>
              <a:t>Roy, </a:t>
            </a:r>
            <a:r>
              <a:rPr lang="en-US" dirty="0" err="1" smtClean="0"/>
              <a:t>Soham</a:t>
            </a:r>
            <a:r>
              <a:rPr lang="en-US" dirty="0" smtClean="0"/>
              <a:t> </a:t>
            </a:r>
            <a:r>
              <a:rPr lang="en-US" dirty="0" smtClean="0"/>
              <a:t>Das, </a:t>
            </a:r>
            <a:r>
              <a:rPr lang="en-US" dirty="0" err="1" smtClean="0"/>
              <a:t>Swaraj</a:t>
            </a:r>
            <a:r>
              <a:rPr lang="en-US" dirty="0" smtClean="0"/>
              <a:t> </a:t>
            </a:r>
            <a:r>
              <a:rPr lang="en-US" dirty="0" err="1" smtClean="0"/>
              <a:t>Sen</a:t>
            </a:r>
            <a:r>
              <a:rPr lang="en-US" dirty="0" smtClean="0"/>
              <a:t>, Juan</a:t>
            </a:r>
            <a:r>
              <a:rPr lang="en-US" dirty="0" smtClean="0"/>
              <a:t> D. </a:t>
            </a:r>
            <a:r>
              <a:rPr lang="en-US" dirty="0" err="1" smtClean="0"/>
              <a:t>Velásquez</a:t>
            </a:r>
            <a:r>
              <a:rPr lang="en-US" dirty="0" smtClean="0"/>
              <a:t>, Ram</a:t>
            </a:r>
            <a:r>
              <a:rPr lang="en-US" dirty="0" smtClean="0"/>
              <a:t> </a:t>
            </a:r>
            <a:r>
              <a:rPr lang="en-US" dirty="0" err="1" smtClean="0"/>
              <a:t>Sarkar</a:t>
            </a:r>
            <a:r>
              <a:rPr lang="en-US" dirty="0" smtClean="0"/>
              <a:t>, ”Computer </a:t>
            </a:r>
            <a:r>
              <a:rPr lang="en-US" dirty="0" smtClean="0"/>
              <a:t>Based Diagnosis of Some Chronic Diseases: A Medical Journey of the Last Two </a:t>
            </a:r>
            <a:r>
              <a:rPr lang="en-US" dirty="0" smtClean="0"/>
              <a:t>Decades” p. 1-18, 32-36.</a:t>
            </a:r>
            <a:endParaRPr lang="en-US" dirty="0" smtClean="0"/>
          </a:p>
          <a:p>
            <a:r>
              <a:rPr lang="tr-TR" dirty="0" smtClean="0"/>
              <a:t>[</a:t>
            </a:r>
            <a:r>
              <a:rPr lang="tr-TR" dirty="0" smtClean="0"/>
              <a:t>Online]. Erişim Adresi: </a:t>
            </a:r>
            <a:r>
              <a:rPr lang="en-US" dirty="0" smtClean="0">
                <a:hlinkClick r:id="rId2"/>
              </a:rPr>
              <a:t>https://link.springer.com/article/10.1007/s11831-022-09776-x</a:t>
            </a:r>
            <a:endParaRPr lang="en-US" dirty="0" smtClean="0"/>
          </a:p>
          <a:p>
            <a:r>
              <a:rPr lang="tr-TR" dirty="0" smtClean="0"/>
              <a:t>[</a:t>
            </a:r>
            <a:r>
              <a:rPr lang="tr-TR" dirty="0" smtClean="0"/>
              <a:t>Erişim tarihi: </a:t>
            </a:r>
            <a:r>
              <a:rPr lang="en-US" dirty="0" smtClean="0"/>
              <a:t>06 </a:t>
            </a:r>
            <a:r>
              <a:rPr lang="en-US" dirty="0" err="1" smtClean="0"/>
              <a:t>Aralık</a:t>
            </a:r>
            <a:r>
              <a:rPr lang="tr-TR" dirty="0" smtClean="0"/>
              <a:t> 20</a:t>
            </a:r>
            <a:r>
              <a:rPr lang="en-US" dirty="0" smtClean="0"/>
              <a:t>22</a:t>
            </a:r>
            <a:r>
              <a:rPr lang="tr-TR" dirty="0" smtClean="0"/>
              <a:t>].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90600" y="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2400" b="1" dirty="0" smtClean="0"/>
              <a:t>KAYNAKLAR</a:t>
            </a:r>
            <a:endParaRPr lang="en-US" sz="24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381000"/>
            <a:ext cx="81534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Dijital</a:t>
            </a:r>
            <a:r>
              <a:rPr lang="en-US" sz="2400" dirty="0" smtClean="0"/>
              <a:t> </a:t>
            </a:r>
            <a:r>
              <a:rPr lang="en-US" sz="2400" dirty="0" err="1" smtClean="0"/>
              <a:t>kayıtların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verilerin</a:t>
            </a:r>
            <a:r>
              <a:rPr lang="en-US" sz="2400" dirty="0" smtClean="0"/>
              <a:t> </a:t>
            </a:r>
            <a:r>
              <a:rPr lang="en-US" sz="2400" dirty="0" err="1" smtClean="0"/>
              <a:t>giderek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fazla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kullanılabilir</a:t>
            </a:r>
            <a:r>
              <a:rPr lang="en-US" sz="2400" dirty="0" smtClean="0"/>
              <a:t> hale </a:t>
            </a:r>
            <a:r>
              <a:rPr lang="en-US" sz="2400" dirty="0" err="1" smtClean="0"/>
              <a:t>gelmesiyle</a:t>
            </a:r>
            <a:r>
              <a:rPr lang="en-US" sz="2400" dirty="0" smtClean="0"/>
              <a:t> </a:t>
            </a:r>
            <a:r>
              <a:rPr lang="en-US" sz="2400" dirty="0" err="1" smtClean="0"/>
              <a:t>birlikte</a:t>
            </a:r>
            <a:r>
              <a:rPr lang="en-US" sz="2400" dirty="0" smtClean="0"/>
              <a:t>, son </a:t>
            </a:r>
            <a:r>
              <a:rPr lang="en-US" sz="2400" dirty="0" err="1" smtClean="0"/>
              <a:t>yirmi</a:t>
            </a:r>
            <a:r>
              <a:rPr lang="en-US" sz="2400" dirty="0" smtClean="0"/>
              <a:t> </a:t>
            </a:r>
            <a:r>
              <a:rPr lang="en-US" sz="2400" dirty="0" err="1" smtClean="0"/>
              <a:t>yılda</a:t>
            </a:r>
            <a:r>
              <a:rPr lang="en-US" sz="2400" dirty="0" smtClean="0"/>
              <a:t> </a:t>
            </a:r>
            <a:r>
              <a:rPr lang="en-US" sz="2400" dirty="0" err="1" smtClean="0"/>
              <a:t>sağlıkta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 smtClean="0"/>
              <a:t>madenciliği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makine</a:t>
            </a:r>
            <a:r>
              <a:rPr lang="en-US" sz="2400" dirty="0" smtClean="0"/>
              <a:t> </a:t>
            </a:r>
            <a:r>
              <a:rPr lang="en-US" sz="2400" dirty="0" err="1" smtClean="0"/>
              <a:t>öğrenimi</a:t>
            </a:r>
            <a:r>
              <a:rPr lang="en-US" sz="2400" dirty="0" smtClean="0"/>
              <a:t> (ML) </a:t>
            </a:r>
            <a:r>
              <a:rPr lang="en-US" sz="2400" dirty="0" err="1" smtClean="0"/>
              <a:t>tekniklerinin</a:t>
            </a:r>
            <a:r>
              <a:rPr lang="en-US" sz="2400" dirty="0" smtClean="0"/>
              <a:t> </a:t>
            </a:r>
            <a:r>
              <a:rPr lang="en-US" sz="2400" dirty="0" err="1" smtClean="0"/>
              <a:t>kapsamlı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şekilde</a:t>
            </a:r>
            <a:r>
              <a:rPr lang="en-US" sz="2400" dirty="0" smtClean="0"/>
              <a:t> </a:t>
            </a:r>
            <a:r>
              <a:rPr lang="en-US" sz="2400" dirty="0" err="1" smtClean="0"/>
              <a:t>benimsendiğini</a:t>
            </a:r>
            <a:r>
              <a:rPr lang="en-US" sz="2400" dirty="0" smtClean="0"/>
              <a:t> </a:t>
            </a:r>
            <a:r>
              <a:rPr lang="en-US" sz="2400" dirty="0" err="1" smtClean="0"/>
              <a:t>belirtmek</a:t>
            </a:r>
            <a:r>
              <a:rPr lang="en-US" sz="2400" dirty="0" smtClean="0"/>
              <a:t> </a:t>
            </a:r>
            <a:r>
              <a:rPr lang="en-US" sz="2400" dirty="0" err="1" smtClean="0"/>
              <a:t>gerekir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EHR(Electronic Health Records)</a:t>
            </a:r>
          </a:p>
          <a:p>
            <a:r>
              <a:rPr lang="en-US" sz="2400" dirty="0" err="1" smtClean="0"/>
              <a:t>EHR'lerin</a:t>
            </a:r>
            <a:r>
              <a:rPr lang="en-US" sz="2400" dirty="0" smtClean="0"/>
              <a:t> </a:t>
            </a:r>
            <a:r>
              <a:rPr lang="en-US" sz="2400" dirty="0" err="1" smtClean="0"/>
              <a:t>büyük</a:t>
            </a:r>
            <a:r>
              <a:rPr lang="en-US" sz="2400" dirty="0" smtClean="0"/>
              <a:t> </a:t>
            </a:r>
            <a:r>
              <a:rPr lang="en-US" sz="2400" dirty="0" err="1" smtClean="0"/>
              <a:t>ölçekli</a:t>
            </a:r>
            <a:r>
              <a:rPr lang="en-US" sz="2400" dirty="0" smtClean="0"/>
              <a:t> </a:t>
            </a:r>
            <a:r>
              <a:rPr lang="en-US" sz="2400" dirty="0" err="1" smtClean="0"/>
              <a:t>mevcudiyeti</a:t>
            </a:r>
            <a:r>
              <a:rPr lang="en-US" sz="2400" dirty="0" smtClean="0"/>
              <a:t>,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denekte</a:t>
            </a:r>
            <a:r>
              <a:rPr lang="en-US" sz="2400" dirty="0" smtClean="0"/>
              <a:t> </a:t>
            </a:r>
            <a:r>
              <a:rPr lang="en-US" sz="2400" dirty="0" err="1" smtClean="0"/>
              <a:t>belirli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hastalığın</a:t>
            </a:r>
            <a:r>
              <a:rPr lang="en-US" sz="2400" dirty="0" smtClean="0"/>
              <a:t> </a:t>
            </a:r>
            <a:r>
              <a:rPr lang="en-US" sz="2400" dirty="0" err="1" smtClean="0"/>
              <a:t>varlığını</a:t>
            </a:r>
            <a:r>
              <a:rPr lang="en-US" sz="2400" dirty="0" smtClean="0"/>
              <a:t> </a:t>
            </a:r>
            <a:r>
              <a:rPr lang="en-US" sz="2400" dirty="0" err="1" smtClean="0"/>
              <a:t>doğru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şekilde</a:t>
            </a:r>
            <a:r>
              <a:rPr lang="en-US" sz="2400" dirty="0" smtClean="0"/>
              <a:t> </a:t>
            </a:r>
            <a:r>
              <a:rPr lang="en-US" sz="2400" dirty="0" err="1" smtClean="0"/>
              <a:t>tahmin</a:t>
            </a:r>
            <a:r>
              <a:rPr lang="en-US" sz="2400" dirty="0" smtClean="0"/>
              <a:t> </a:t>
            </a:r>
            <a:r>
              <a:rPr lang="en-US" sz="2400" dirty="0" err="1" smtClean="0"/>
              <a:t>etmek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genel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</a:t>
            </a:r>
            <a:r>
              <a:rPr lang="en-US" sz="2400" dirty="0" err="1" smtClean="0"/>
              <a:t>çeşitli</a:t>
            </a:r>
            <a:r>
              <a:rPr lang="en-US" sz="2400" dirty="0" smtClean="0"/>
              <a:t> ML </a:t>
            </a:r>
            <a:r>
              <a:rPr lang="en-US" sz="2400" dirty="0" err="1" smtClean="0"/>
              <a:t>algoritmaları</a:t>
            </a:r>
            <a:r>
              <a:rPr lang="en-US" sz="2400" dirty="0" smtClean="0"/>
              <a:t> </a:t>
            </a:r>
            <a:r>
              <a:rPr lang="en-US" sz="2400" dirty="0" err="1" smtClean="0"/>
              <a:t>kullanan</a:t>
            </a:r>
            <a:r>
              <a:rPr lang="en-US" sz="2400" dirty="0" smtClean="0"/>
              <a:t> </a:t>
            </a:r>
            <a:r>
              <a:rPr lang="en-US" sz="2400" dirty="0" err="1" smtClean="0"/>
              <a:t>Bilgisayar</a:t>
            </a:r>
            <a:r>
              <a:rPr lang="en-US" sz="2400" dirty="0" smtClean="0"/>
              <a:t> </a:t>
            </a:r>
            <a:r>
              <a:rPr lang="en-US" sz="2400" dirty="0" err="1" smtClean="0"/>
              <a:t>Destekli</a:t>
            </a:r>
            <a:r>
              <a:rPr lang="en-US" sz="2400" dirty="0" smtClean="0"/>
              <a:t> </a:t>
            </a:r>
            <a:r>
              <a:rPr lang="en-US" sz="2400" dirty="0" err="1" smtClean="0"/>
              <a:t>Teşhis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Tespit</a:t>
            </a:r>
            <a:r>
              <a:rPr lang="en-US" sz="2400" dirty="0" smtClean="0"/>
              <a:t> (CADD)(Computer aided Diagnosis and Detection) </a:t>
            </a:r>
            <a:r>
              <a:rPr lang="en-US" sz="2400" dirty="0" err="1" smtClean="0"/>
              <a:t>sistemlerinde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artışa</a:t>
            </a:r>
            <a:r>
              <a:rPr lang="en-US" sz="2400" dirty="0" smtClean="0"/>
              <a:t> </a:t>
            </a:r>
            <a:r>
              <a:rPr lang="en-US" sz="2400" dirty="0" err="1" smtClean="0"/>
              <a:t>yol</a:t>
            </a:r>
            <a:r>
              <a:rPr lang="en-US" sz="2400" dirty="0" smtClean="0"/>
              <a:t> </a:t>
            </a:r>
            <a:r>
              <a:rPr lang="en-US" sz="2400" dirty="0" err="1" smtClean="0"/>
              <a:t>açmıştır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Kronik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hastalıklar</a:t>
            </a:r>
            <a:r>
              <a:rPr lang="en-US" sz="2400" dirty="0" smtClean="0"/>
              <a:t> </a:t>
            </a:r>
            <a:r>
              <a:rPr lang="en-US" sz="2400" dirty="0" err="1" smtClean="0"/>
              <a:t>insan</a:t>
            </a:r>
            <a:r>
              <a:rPr lang="en-US" sz="2400" dirty="0" smtClean="0"/>
              <a:t> </a:t>
            </a:r>
            <a:r>
              <a:rPr lang="en-US" sz="2400" dirty="0" err="1" smtClean="0"/>
              <a:t>organlarında</a:t>
            </a:r>
            <a:r>
              <a:rPr lang="en-US" sz="2400" dirty="0" smtClean="0"/>
              <a:t> </a:t>
            </a:r>
            <a:r>
              <a:rPr lang="en-US" sz="2400" dirty="0" err="1" smtClean="0"/>
              <a:t>genellikle</a:t>
            </a:r>
            <a:r>
              <a:rPr lang="en-US" sz="2400" dirty="0" smtClean="0"/>
              <a:t> </a:t>
            </a:r>
            <a:r>
              <a:rPr lang="en-US" sz="2400" dirty="0" err="1" smtClean="0"/>
              <a:t>uzun</a:t>
            </a:r>
            <a:r>
              <a:rPr lang="en-US" sz="2400" dirty="0" smtClean="0"/>
              <a:t> </a:t>
            </a:r>
            <a:r>
              <a:rPr lang="en-US" sz="2400" dirty="0" err="1" smtClean="0"/>
              <a:t>sürelidir</a:t>
            </a:r>
            <a:r>
              <a:rPr lang="en-US" sz="2400" dirty="0" smtClean="0"/>
              <a:t> (3 ay </a:t>
            </a:r>
            <a:r>
              <a:rPr lang="en-US" sz="2400" dirty="0" err="1" smtClean="0"/>
              <a:t>veya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fazla</a:t>
            </a:r>
            <a:r>
              <a:rPr lang="en-US" sz="2400" dirty="0" smtClean="0"/>
              <a:t>).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hastalıkların</a:t>
            </a:r>
            <a:r>
              <a:rPr lang="en-US" sz="2400" dirty="0" smtClean="0"/>
              <a:t> </a:t>
            </a:r>
            <a:r>
              <a:rPr lang="en-US" sz="2400" dirty="0" err="1" smtClean="0"/>
              <a:t>erken</a:t>
            </a:r>
            <a:r>
              <a:rPr lang="en-US" sz="2400" dirty="0" smtClean="0"/>
              <a:t> </a:t>
            </a:r>
            <a:r>
              <a:rPr lang="en-US" sz="2400" dirty="0" err="1" smtClean="0"/>
              <a:t>teşhisi</a:t>
            </a:r>
            <a:r>
              <a:rPr lang="en-US" sz="2400" dirty="0" smtClean="0"/>
              <a:t> </a:t>
            </a:r>
            <a:r>
              <a:rPr lang="en-US" sz="2400" dirty="0" err="1" smtClean="0"/>
              <a:t>birçok</a:t>
            </a:r>
            <a:r>
              <a:rPr lang="en-US" sz="2400" dirty="0" smtClean="0"/>
              <a:t> </a:t>
            </a:r>
            <a:r>
              <a:rPr lang="en-US" sz="2400" dirty="0" err="1" smtClean="0"/>
              <a:t>insanın</a:t>
            </a:r>
            <a:r>
              <a:rPr lang="en-US" sz="2400" dirty="0" smtClean="0"/>
              <a:t> </a:t>
            </a:r>
            <a:r>
              <a:rPr lang="en-US" sz="2400" dirty="0" err="1" smtClean="0"/>
              <a:t>hayatını</a:t>
            </a:r>
            <a:r>
              <a:rPr lang="en-US" sz="2400" dirty="0" smtClean="0"/>
              <a:t> </a:t>
            </a:r>
            <a:r>
              <a:rPr lang="en-US" sz="2400" dirty="0" err="1" smtClean="0"/>
              <a:t>kurtarabilir</a:t>
            </a:r>
            <a:r>
              <a:rPr lang="en-US" sz="2400" dirty="0" smtClean="0"/>
              <a:t>. </a:t>
            </a:r>
          </a:p>
          <a:p>
            <a:r>
              <a:rPr lang="en-US" sz="2400" dirty="0" err="1" smtClean="0"/>
              <a:t>Kanser</a:t>
            </a:r>
            <a:r>
              <a:rPr lang="en-US" sz="2400" dirty="0" smtClean="0"/>
              <a:t>, </a:t>
            </a:r>
            <a:r>
              <a:rPr lang="en-US" sz="2400" dirty="0" err="1" smtClean="0"/>
              <a:t>kalp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hastalığı</a:t>
            </a:r>
            <a:r>
              <a:rPr lang="en-US" sz="2400" dirty="0" smtClean="0"/>
              <a:t>, </a:t>
            </a:r>
            <a:r>
              <a:rPr lang="en-US" sz="2400" dirty="0" err="1" smtClean="0"/>
              <a:t>diyabet</a:t>
            </a:r>
            <a:r>
              <a:rPr lang="en-US" sz="2400" dirty="0" smtClean="0"/>
              <a:t> </a:t>
            </a:r>
            <a:r>
              <a:rPr lang="en-US" sz="2400" dirty="0" err="1" smtClean="0"/>
              <a:t>gibi</a:t>
            </a:r>
            <a:r>
              <a:rPr lang="en-US" sz="2400" dirty="0" smtClean="0"/>
              <a:t> </a:t>
            </a:r>
            <a:r>
              <a:rPr lang="en-US" sz="2400" dirty="0" err="1" smtClean="0"/>
              <a:t>kronik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hastalıklar</a:t>
            </a:r>
            <a:r>
              <a:rPr lang="en-US" sz="2400" dirty="0" smtClean="0"/>
              <a:t> </a:t>
            </a:r>
            <a:r>
              <a:rPr lang="en-US" sz="2400" dirty="0" err="1" smtClean="0"/>
              <a:t>insan</a:t>
            </a:r>
            <a:r>
              <a:rPr lang="en-US" sz="2400" dirty="0" smtClean="0"/>
              <a:t> </a:t>
            </a:r>
            <a:r>
              <a:rPr lang="en-US" sz="2400" dirty="0" err="1" smtClean="0"/>
              <a:t>ölümlerinin</a:t>
            </a:r>
            <a:r>
              <a:rPr lang="en-US" sz="2400" dirty="0" smtClean="0"/>
              <a:t> </a:t>
            </a:r>
            <a:r>
              <a:rPr lang="en-US" sz="2400" dirty="0" err="1" smtClean="0"/>
              <a:t>önde</a:t>
            </a:r>
            <a:r>
              <a:rPr lang="en-US" sz="2400" dirty="0" smtClean="0"/>
              <a:t> </a:t>
            </a:r>
            <a:r>
              <a:rPr lang="en-US" sz="2400" dirty="0" err="1" smtClean="0"/>
              <a:t>gelen</a:t>
            </a:r>
            <a:r>
              <a:rPr lang="en-US" sz="2400" dirty="0" smtClean="0"/>
              <a:t> </a:t>
            </a:r>
            <a:r>
              <a:rPr lang="en-US" sz="2400" dirty="0" err="1" smtClean="0"/>
              <a:t>nedenleridir</a:t>
            </a:r>
            <a:r>
              <a:rPr lang="en-US" sz="2400" dirty="0" smtClean="0"/>
              <a:t>.  Bu </a:t>
            </a:r>
            <a:r>
              <a:rPr lang="en-US" sz="2400" dirty="0" err="1" smtClean="0"/>
              <a:t>hastalıkların</a:t>
            </a:r>
            <a:r>
              <a:rPr lang="en-US" sz="2400" dirty="0" smtClean="0"/>
              <a:t> </a:t>
            </a:r>
            <a:r>
              <a:rPr lang="en-US" sz="2400" dirty="0" err="1" smtClean="0"/>
              <a:t>erken</a:t>
            </a:r>
            <a:r>
              <a:rPr lang="en-US" sz="2400" dirty="0" smtClean="0"/>
              <a:t> </a:t>
            </a:r>
            <a:r>
              <a:rPr lang="en-US" sz="2400" dirty="0" err="1" smtClean="0"/>
              <a:t>tespiti</a:t>
            </a:r>
            <a:r>
              <a:rPr lang="en-US" sz="2400" dirty="0" smtClean="0"/>
              <a:t> </a:t>
            </a:r>
            <a:r>
              <a:rPr lang="en-US" sz="2400" dirty="0" err="1" smtClean="0"/>
              <a:t>insan</a:t>
            </a:r>
            <a:r>
              <a:rPr lang="en-US" sz="2400" dirty="0" smtClean="0"/>
              <a:t> </a:t>
            </a:r>
            <a:r>
              <a:rPr lang="en-US" sz="2400" dirty="0" err="1" smtClean="0"/>
              <a:t>ömrünü</a:t>
            </a:r>
            <a:r>
              <a:rPr lang="en-US" sz="2400" dirty="0" smtClean="0"/>
              <a:t> </a:t>
            </a:r>
            <a:r>
              <a:rPr lang="en-US" sz="2400" dirty="0" err="1" smtClean="0"/>
              <a:t>uzatabilir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9031" y="0"/>
            <a:ext cx="68659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28600"/>
            <a:ext cx="6754168" cy="1800476"/>
          </a:xfrm>
          <a:prstGeom prst="rect">
            <a:avLst/>
          </a:prstGeom>
        </p:spPr>
      </p:pic>
      <p:pic>
        <p:nvPicPr>
          <p:cNvPr id="5" name="Picture 4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800" y="2133600"/>
            <a:ext cx="7830643" cy="26673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Belirli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hastalıklara</a:t>
            </a:r>
            <a:r>
              <a:rPr lang="en-US" sz="2000" dirty="0" smtClean="0"/>
              <a:t> </a:t>
            </a:r>
            <a:r>
              <a:rPr lang="en-US" sz="2000" dirty="0" err="1" smtClean="0"/>
              <a:t>veya</a:t>
            </a:r>
            <a:r>
              <a:rPr lang="en-US" sz="2000" dirty="0" smtClean="0"/>
              <a:t> </a:t>
            </a:r>
            <a:r>
              <a:rPr lang="en-US" sz="2000" dirty="0" err="1" smtClean="0"/>
              <a:t>belirli</a:t>
            </a:r>
            <a:r>
              <a:rPr lang="en-US" sz="2000" dirty="0" smtClean="0"/>
              <a:t> </a:t>
            </a:r>
            <a:r>
              <a:rPr lang="en-US" sz="2000" dirty="0" err="1" smtClean="0"/>
              <a:t>makine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öğrenimi</a:t>
            </a:r>
            <a:r>
              <a:rPr lang="en-US" sz="2000" dirty="0" smtClean="0"/>
              <a:t> </a:t>
            </a:r>
            <a:r>
              <a:rPr lang="en-US" sz="2000" dirty="0" err="1" smtClean="0"/>
              <a:t>tekniklerine</a:t>
            </a:r>
            <a:r>
              <a:rPr lang="en-US" sz="2000" dirty="0" smtClean="0"/>
              <a:t> </a:t>
            </a:r>
            <a:r>
              <a:rPr lang="en-US" sz="2000" dirty="0" err="1" smtClean="0"/>
              <a:t>yönelik</a:t>
            </a:r>
            <a:r>
              <a:rPr lang="en-US" sz="2000" dirty="0" smtClean="0"/>
              <a:t> </a:t>
            </a:r>
            <a:r>
              <a:rPr lang="en-US" sz="2000" dirty="0" err="1" smtClean="0"/>
              <a:t>araştırma</a:t>
            </a:r>
            <a:r>
              <a:rPr lang="en-US" sz="2000" dirty="0" smtClean="0"/>
              <a:t> </a:t>
            </a:r>
            <a:r>
              <a:rPr lang="en-US" sz="2000" dirty="0" err="1" smtClean="0"/>
              <a:t>çabalarını</a:t>
            </a:r>
            <a:r>
              <a:rPr lang="en-US" sz="2000" dirty="0" smtClean="0"/>
              <a:t> </a:t>
            </a:r>
            <a:r>
              <a:rPr lang="en-US" sz="2000" dirty="0" err="1" smtClean="0"/>
              <a:t>listeleyen</a:t>
            </a:r>
            <a:r>
              <a:rPr lang="en-US" sz="2000" dirty="0" smtClean="0"/>
              <a:t> </a:t>
            </a:r>
            <a:r>
              <a:rPr lang="en-US" sz="2000" dirty="0" err="1" smtClean="0"/>
              <a:t>anketler</a:t>
            </a:r>
            <a:r>
              <a:rPr lang="en-US" sz="2000" dirty="0" smtClean="0"/>
              <a:t> </a:t>
            </a:r>
            <a:r>
              <a:rPr lang="en-US" sz="2000" dirty="0" err="1" smtClean="0"/>
              <a:t>yayınlanmış</a:t>
            </a:r>
            <a:r>
              <a:rPr lang="en-US" sz="2000" dirty="0" smtClean="0"/>
              <a:t> </a:t>
            </a:r>
            <a:r>
              <a:rPr lang="en-US" sz="2000" dirty="0" err="1" smtClean="0"/>
              <a:t>olsa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,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tür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çalışmaların</a:t>
            </a:r>
            <a:r>
              <a:rPr lang="en-US" sz="2000" dirty="0" smtClean="0"/>
              <a:t> </a:t>
            </a:r>
            <a:r>
              <a:rPr lang="en-US" sz="2000" dirty="0" err="1" smtClean="0"/>
              <a:t>birden</a:t>
            </a:r>
            <a:r>
              <a:rPr lang="en-US" sz="2000" dirty="0" smtClean="0"/>
              <a:t> </a:t>
            </a:r>
            <a:r>
              <a:rPr lang="en-US" sz="2000" dirty="0" err="1" smtClean="0"/>
              <a:t>fazla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</a:t>
            </a:r>
            <a:r>
              <a:rPr lang="en-US" sz="2000" dirty="0" smtClean="0"/>
              <a:t> </a:t>
            </a:r>
            <a:r>
              <a:rPr lang="en-US" sz="2000" dirty="0" err="1" smtClean="0"/>
              <a:t>teşhisine</a:t>
            </a:r>
            <a:r>
              <a:rPr lang="en-US" sz="2000" dirty="0" smtClean="0"/>
              <a:t> </a:t>
            </a:r>
            <a:r>
              <a:rPr lang="en-US" sz="2000" dirty="0" err="1" smtClean="0"/>
              <a:t>ışık</a:t>
            </a:r>
            <a:r>
              <a:rPr lang="en-US" sz="2000" dirty="0" smtClean="0"/>
              <a:t> </a:t>
            </a:r>
            <a:r>
              <a:rPr lang="en-US" sz="2000" dirty="0" err="1" smtClean="0"/>
              <a:t>tutmadığı</a:t>
            </a:r>
            <a:r>
              <a:rPr lang="en-US" sz="2000" dirty="0" smtClean="0"/>
              <a:t> </a:t>
            </a:r>
            <a:r>
              <a:rPr lang="en-US" sz="2000" dirty="0" err="1" smtClean="0"/>
              <a:t>sonucuna</a:t>
            </a:r>
            <a:r>
              <a:rPr lang="en-US" sz="2000" dirty="0" smtClean="0"/>
              <a:t> </a:t>
            </a:r>
            <a:r>
              <a:rPr lang="en-US" sz="2000" dirty="0" err="1" smtClean="0"/>
              <a:t>varılabilir</a:t>
            </a:r>
            <a:endParaRPr lang="en-US" sz="2000" dirty="0" smtClean="0"/>
          </a:p>
          <a:p>
            <a:r>
              <a:rPr lang="en-US" sz="2000" dirty="0" err="1" smtClean="0"/>
              <a:t>mevcut</a:t>
            </a:r>
            <a:r>
              <a:rPr lang="en-US" sz="2000" dirty="0" smtClean="0"/>
              <a:t> </a:t>
            </a:r>
            <a:r>
              <a:rPr lang="en-US" sz="2000" dirty="0" err="1" smtClean="0"/>
              <a:t>araştırma</a:t>
            </a:r>
            <a:r>
              <a:rPr lang="en-US" sz="2000" dirty="0" smtClean="0"/>
              <a:t> </a:t>
            </a:r>
            <a:r>
              <a:rPr lang="en-US" sz="2000" dirty="0" err="1" smtClean="0"/>
              <a:t>şu</a:t>
            </a:r>
            <a:r>
              <a:rPr lang="en-US" sz="2000" dirty="0" smtClean="0"/>
              <a:t> </a:t>
            </a:r>
            <a:r>
              <a:rPr lang="en-US" sz="2000" dirty="0" err="1" smtClean="0"/>
              <a:t>açıdan</a:t>
            </a:r>
            <a:r>
              <a:rPr lang="en-US" sz="2000" dirty="0" smtClean="0"/>
              <a:t> </a:t>
            </a:r>
            <a:r>
              <a:rPr lang="en-US" sz="2000" dirty="0" err="1" smtClean="0"/>
              <a:t>önemlidir</a:t>
            </a:r>
            <a:r>
              <a:rPr lang="en-US" sz="2000" dirty="0" smtClean="0"/>
              <a:t> </a:t>
            </a:r>
            <a:r>
              <a:rPr lang="en-US" sz="2000" dirty="0" err="1" smtClean="0"/>
              <a:t>sadece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alandaki</a:t>
            </a:r>
            <a:r>
              <a:rPr lang="en-US" sz="2000" dirty="0" smtClean="0"/>
              <a:t> </a:t>
            </a:r>
            <a:r>
              <a:rPr lang="en-US" sz="2000" dirty="0" err="1" smtClean="0"/>
              <a:t>ortak</a:t>
            </a:r>
            <a:r>
              <a:rPr lang="en-US" sz="2000" dirty="0" smtClean="0"/>
              <a:t> </a:t>
            </a:r>
            <a:r>
              <a:rPr lang="en-US" sz="2000" dirty="0" err="1" smtClean="0"/>
              <a:t>araştırma</a:t>
            </a:r>
            <a:r>
              <a:rPr lang="en-US" sz="2000" dirty="0" smtClean="0"/>
              <a:t> </a:t>
            </a:r>
            <a:r>
              <a:rPr lang="en-US" sz="2000" dirty="0" err="1" smtClean="0"/>
              <a:t>çabalarını</a:t>
            </a:r>
            <a:r>
              <a:rPr lang="en-US" sz="2000" dirty="0" smtClean="0"/>
              <a:t> </a:t>
            </a:r>
            <a:r>
              <a:rPr lang="en-US" sz="2000" dirty="0" err="1" smtClean="0"/>
              <a:t>özetlemekle</a:t>
            </a:r>
            <a:r>
              <a:rPr lang="en-US" sz="2000" dirty="0" smtClean="0"/>
              <a:t> </a:t>
            </a:r>
            <a:r>
              <a:rPr lang="en-US" sz="2000" dirty="0" err="1" smtClean="0"/>
              <a:t>kalmıyor</a:t>
            </a:r>
            <a:r>
              <a:rPr lang="en-US" sz="2000" dirty="0" smtClean="0"/>
              <a:t> </a:t>
            </a:r>
            <a:r>
              <a:rPr lang="en-US" sz="2000" dirty="0" err="1" smtClean="0"/>
              <a:t>spesifik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hastalıkların</a:t>
            </a:r>
            <a:r>
              <a:rPr lang="en-US" sz="2000" dirty="0" smtClean="0"/>
              <a:t> </a:t>
            </a:r>
            <a:r>
              <a:rPr lang="en-US" sz="2000" dirty="0" err="1" smtClean="0"/>
              <a:t>yanı</a:t>
            </a:r>
            <a:r>
              <a:rPr lang="en-US" sz="2000" dirty="0" smtClean="0"/>
              <a:t> </a:t>
            </a:r>
            <a:r>
              <a:rPr lang="en-US" sz="2000" dirty="0" err="1" smtClean="0"/>
              <a:t>sıra</a:t>
            </a:r>
            <a:r>
              <a:rPr lang="en-US" sz="2000" dirty="0" smtClean="0"/>
              <a:t> </a:t>
            </a:r>
            <a:r>
              <a:rPr lang="en-US" sz="2000" dirty="0" err="1" smtClean="0"/>
              <a:t>mevcut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hastalıklara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 </a:t>
            </a:r>
            <a:r>
              <a:rPr lang="en-US" sz="2000" dirty="0" err="1" smtClean="0"/>
              <a:t>değinmeye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çalışmaktadır</a:t>
            </a:r>
            <a:r>
              <a:rPr lang="en-US" sz="2000" dirty="0" smtClean="0"/>
              <a:t>. Meme </a:t>
            </a:r>
            <a:r>
              <a:rPr lang="en-US" sz="2000" dirty="0" err="1" smtClean="0"/>
              <a:t>Kanseri</a:t>
            </a:r>
            <a:r>
              <a:rPr lang="en-US" sz="2000" dirty="0" smtClean="0"/>
              <a:t> </a:t>
            </a:r>
            <a:r>
              <a:rPr lang="en-US" sz="2000" dirty="0" err="1" smtClean="0"/>
              <a:t>gibi</a:t>
            </a:r>
            <a:r>
              <a:rPr lang="en-US" sz="2000" dirty="0" smtClean="0"/>
              <a:t> </a:t>
            </a:r>
            <a:r>
              <a:rPr lang="en-US" sz="2000" dirty="0" err="1" smtClean="0"/>
              <a:t>kronik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hastalıklarda</a:t>
            </a:r>
            <a:r>
              <a:rPr lang="en-US" sz="2000" dirty="0" smtClean="0"/>
              <a:t> </a:t>
            </a:r>
            <a:r>
              <a:rPr lang="en-US" sz="2000" dirty="0" err="1" smtClean="0"/>
              <a:t>araştırma</a:t>
            </a:r>
            <a:r>
              <a:rPr lang="en-US" sz="2000" dirty="0" smtClean="0"/>
              <a:t> </a:t>
            </a:r>
            <a:r>
              <a:rPr lang="en-US" sz="2000" dirty="0" err="1" smtClean="0"/>
              <a:t>trendleri</a:t>
            </a:r>
            <a:r>
              <a:rPr lang="en-US" sz="2000" dirty="0" smtClean="0"/>
              <a:t>, </a:t>
            </a:r>
            <a:r>
              <a:rPr lang="en-US" sz="2000" dirty="0" err="1" smtClean="0"/>
              <a:t>Lösemi</a:t>
            </a:r>
            <a:r>
              <a:rPr lang="en-US" sz="2000" dirty="0" smtClean="0"/>
              <a:t>, </a:t>
            </a:r>
            <a:r>
              <a:rPr lang="en-US" sz="2000" dirty="0" err="1" smtClean="0"/>
              <a:t>Akciğer</a:t>
            </a:r>
            <a:r>
              <a:rPr lang="en-US" sz="2000" dirty="0" smtClean="0"/>
              <a:t> </a:t>
            </a:r>
            <a:r>
              <a:rPr lang="en-US" sz="2000" dirty="0" err="1" smtClean="0"/>
              <a:t>Kanseri</a:t>
            </a:r>
            <a:r>
              <a:rPr lang="en-US" sz="2000" dirty="0" smtClean="0"/>
              <a:t>, </a:t>
            </a:r>
            <a:r>
              <a:rPr lang="en-US" sz="2000" dirty="0" err="1" smtClean="0"/>
              <a:t>Kalp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Hastalıkları</a:t>
            </a:r>
            <a:r>
              <a:rPr lang="en-US" sz="2000" dirty="0" smtClean="0"/>
              <a:t>, </a:t>
            </a:r>
            <a:r>
              <a:rPr lang="en-US" sz="2000" dirty="0" err="1" smtClean="0"/>
              <a:t>Diyabet</a:t>
            </a:r>
            <a:r>
              <a:rPr lang="en-US" sz="2000" dirty="0" smtClean="0"/>
              <a:t>, KBH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Karaciğer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kayıp</a:t>
            </a:r>
            <a:r>
              <a:rPr lang="en-US" sz="2000" dirty="0" smtClean="0"/>
              <a:t> </a:t>
            </a:r>
            <a:r>
              <a:rPr lang="en-US" sz="2000" dirty="0" err="1" smtClean="0"/>
              <a:t>değer</a:t>
            </a:r>
            <a:r>
              <a:rPr lang="en-US" sz="2000" dirty="0" smtClean="0"/>
              <a:t> </a:t>
            </a:r>
            <a:r>
              <a:rPr lang="en-US" sz="2000" dirty="0" err="1" smtClean="0"/>
              <a:t>dahil</a:t>
            </a:r>
            <a:r>
              <a:rPr lang="en-US" sz="2000" dirty="0" smtClean="0"/>
              <a:t> </a:t>
            </a:r>
            <a:r>
              <a:rPr lang="en-US" sz="2000" dirty="0" err="1" smtClean="0"/>
              <a:t>olmak</a:t>
            </a:r>
            <a:r>
              <a:rPr lang="en-US" sz="2000" dirty="0" smtClean="0"/>
              <a:t> </a:t>
            </a:r>
            <a:r>
              <a:rPr lang="en-US" sz="2000" dirty="0" err="1" smtClean="0"/>
              <a:t>üzere</a:t>
            </a:r>
            <a:r>
              <a:rPr lang="en-US" sz="2000" dirty="0" smtClean="0"/>
              <a:t> </a:t>
            </a:r>
            <a:r>
              <a:rPr lang="en-US" sz="2000" dirty="0" err="1" smtClean="0"/>
              <a:t>yapay</a:t>
            </a:r>
            <a:r>
              <a:rPr lang="en-US" sz="2000" dirty="0" smtClean="0"/>
              <a:t> </a:t>
            </a:r>
            <a:r>
              <a:rPr lang="en-US" sz="2000" dirty="0" err="1" smtClean="0"/>
              <a:t>zeka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yöntemler</a:t>
            </a:r>
            <a:r>
              <a:rPr lang="en-US" sz="2000" dirty="0" smtClean="0"/>
              <a:t> missing value imputation(</a:t>
            </a:r>
            <a:r>
              <a:rPr lang="en-US" sz="2000" dirty="0" err="1" smtClean="0"/>
              <a:t>kayıp</a:t>
            </a:r>
            <a:r>
              <a:rPr lang="en-US" sz="2000" dirty="0" smtClean="0"/>
              <a:t>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yükleme</a:t>
            </a:r>
            <a:r>
              <a:rPr lang="en-US" sz="2000" dirty="0" smtClean="0"/>
              <a:t>), </a:t>
            </a:r>
            <a:r>
              <a:rPr lang="en-US" sz="2000" dirty="0" err="1" smtClean="0"/>
              <a:t>özellik</a:t>
            </a:r>
            <a:r>
              <a:rPr lang="en-US" sz="2000" dirty="0" smtClean="0"/>
              <a:t> </a:t>
            </a:r>
            <a:r>
              <a:rPr lang="en-US" sz="2000" dirty="0" err="1" smtClean="0"/>
              <a:t>azaltma</a:t>
            </a:r>
            <a:r>
              <a:rPr lang="en-US" sz="2000" dirty="0" smtClean="0"/>
              <a:t>(feature reduction), </a:t>
            </a:r>
            <a:r>
              <a:rPr lang="en-US" sz="2000" dirty="0" err="1" smtClean="0"/>
              <a:t>özellik</a:t>
            </a:r>
            <a:r>
              <a:rPr lang="en-US" sz="2000" dirty="0" smtClean="0"/>
              <a:t> </a:t>
            </a:r>
            <a:r>
              <a:rPr lang="en-US" sz="2000" dirty="0" err="1" smtClean="0"/>
              <a:t>seçimi</a:t>
            </a:r>
            <a:r>
              <a:rPr lang="en-US" sz="2000" dirty="0" smtClean="0"/>
              <a:t> (FS)feature selection, </a:t>
            </a:r>
            <a:r>
              <a:rPr lang="en-US" sz="2000" dirty="0" err="1" smtClean="0"/>
              <a:t>sınıflandırıcı</a:t>
            </a:r>
            <a:r>
              <a:rPr lang="en-US" sz="2000" dirty="0" smtClean="0"/>
              <a:t> </a:t>
            </a:r>
            <a:r>
              <a:rPr lang="en-US" sz="2000" dirty="0" err="1" smtClean="0"/>
              <a:t>kombinasyonu</a:t>
            </a:r>
            <a:r>
              <a:rPr lang="en-US" sz="2000" dirty="0" smtClean="0"/>
              <a:t>(</a:t>
            </a:r>
            <a:r>
              <a:rPr lang="en-US" sz="2000" dirty="0" err="1" smtClean="0"/>
              <a:t>classifer</a:t>
            </a:r>
            <a:r>
              <a:rPr lang="en-US" sz="2000" dirty="0" smtClean="0"/>
              <a:t> combination), </a:t>
            </a:r>
            <a:r>
              <a:rPr lang="en-US" sz="2000" dirty="0" err="1" smtClean="0"/>
              <a:t>bulanık</a:t>
            </a:r>
            <a:r>
              <a:rPr lang="en-US" sz="2000" dirty="0" smtClean="0"/>
              <a:t> </a:t>
            </a:r>
            <a:r>
              <a:rPr lang="en-US" sz="2000" dirty="0" err="1" smtClean="0"/>
              <a:t>mantık</a:t>
            </a:r>
            <a:r>
              <a:rPr lang="en-US" sz="2000" dirty="0" smtClean="0"/>
              <a:t>(fuzzy logic)ML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yaklaşımlar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Bu </a:t>
            </a:r>
            <a:r>
              <a:rPr lang="en-US" sz="2000" dirty="0" err="1" smtClean="0"/>
              <a:t>araştırma</a:t>
            </a:r>
            <a:r>
              <a:rPr lang="en-US" sz="2000" dirty="0" smtClean="0"/>
              <a:t> </a:t>
            </a:r>
            <a:r>
              <a:rPr lang="en-US" sz="2000" dirty="0" err="1" smtClean="0"/>
              <a:t>aynı</a:t>
            </a:r>
            <a:r>
              <a:rPr lang="en-US" sz="2000" dirty="0" smtClean="0"/>
              <a:t> </a:t>
            </a:r>
            <a:r>
              <a:rPr lang="en-US" sz="2000" dirty="0" err="1" smtClean="0"/>
              <a:t>zamanda</a:t>
            </a:r>
            <a:r>
              <a:rPr lang="en-US" sz="2000" dirty="0" smtClean="0"/>
              <a:t> </a:t>
            </a:r>
            <a:r>
              <a:rPr lang="en-US" sz="2000" dirty="0" err="1" smtClean="0"/>
              <a:t>söz</a:t>
            </a:r>
            <a:r>
              <a:rPr lang="en-US" sz="2000" dirty="0" smtClean="0"/>
              <a:t> </a:t>
            </a:r>
            <a:r>
              <a:rPr lang="en-US" sz="2000" dirty="0" err="1" smtClean="0"/>
              <a:t>konusu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hastalıklar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b="1" dirty="0" err="1" smtClean="0"/>
              <a:t>teşhis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raporuna</a:t>
            </a:r>
            <a:r>
              <a:rPr lang="en-US" sz="2000" dirty="0" smtClean="0"/>
              <a:t> </a:t>
            </a:r>
            <a:r>
              <a:rPr lang="en-US" sz="2000" dirty="0" err="1" smtClean="0"/>
              <a:t>dayalı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b="1" dirty="0" err="1" smtClean="0"/>
              <a:t>görüntüye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dayalı</a:t>
            </a:r>
            <a:r>
              <a:rPr lang="en-US" sz="2000" b="1" dirty="0" smtClean="0"/>
              <a:t> </a:t>
            </a:r>
            <a:r>
              <a:rPr lang="en-US" sz="2000" dirty="0" err="1" smtClean="0"/>
              <a:t>yaklaşımları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 </a:t>
            </a:r>
            <a:r>
              <a:rPr lang="en-US" sz="2000" dirty="0" err="1" smtClean="0"/>
              <a:t>kayıt</a:t>
            </a:r>
            <a:r>
              <a:rPr lang="en-US" sz="2000" dirty="0" smtClean="0"/>
              <a:t> </a:t>
            </a:r>
            <a:r>
              <a:rPr lang="en-US" sz="2000" dirty="0" err="1" smtClean="0"/>
              <a:t>altına</a:t>
            </a:r>
            <a:r>
              <a:rPr lang="en-US" sz="2000" dirty="0" smtClean="0"/>
              <a:t> </a:t>
            </a:r>
            <a:r>
              <a:rPr lang="en-US" sz="2000" dirty="0" err="1" smtClean="0"/>
              <a:t>almaktadır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Bu </a:t>
            </a:r>
            <a:r>
              <a:rPr lang="en-US" sz="2000" dirty="0" err="1" smtClean="0"/>
              <a:t>makalede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amacıyla</a:t>
            </a:r>
            <a:r>
              <a:rPr lang="en-US" sz="2000" dirty="0" smtClean="0"/>
              <a:t> </a:t>
            </a:r>
            <a:r>
              <a:rPr lang="en-US" sz="2000" dirty="0" err="1" smtClean="0"/>
              <a:t>çeşitli</a:t>
            </a:r>
            <a:r>
              <a:rPr lang="en-US" sz="2000" dirty="0" smtClean="0"/>
              <a:t> ML </a:t>
            </a:r>
            <a:r>
              <a:rPr lang="en-US" sz="2000" dirty="0" err="1" smtClean="0"/>
              <a:t>ve</a:t>
            </a:r>
            <a:r>
              <a:rPr lang="en-US" sz="2000" dirty="0" smtClean="0"/>
              <a:t> DL </a:t>
            </a:r>
            <a:r>
              <a:rPr lang="en-US" sz="2000" dirty="0" err="1" smtClean="0"/>
              <a:t>şemalarını</a:t>
            </a:r>
            <a:r>
              <a:rPr lang="en-US" sz="2000" dirty="0" smtClean="0"/>
              <a:t> </a:t>
            </a:r>
            <a:r>
              <a:rPr lang="en-US" sz="2000" dirty="0" err="1" smtClean="0"/>
              <a:t>kullanan</a:t>
            </a:r>
            <a:r>
              <a:rPr lang="en-US" sz="2000" dirty="0" smtClean="0"/>
              <a:t> </a:t>
            </a:r>
            <a:r>
              <a:rPr lang="en-US" sz="2000" dirty="0" err="1" smtClean="0"/>
              <a:t>otomatik</a:t>
            </a:r>
            <a:r>
              <a:rPr lang="en-US" sz="2000" dirty="0" smtClean="0"/>
              <a:t> </a:t>
            </a:r>
            <a:r>
              <a:rPr lang="en-US" sz="2000" dirty="0" err="1" smtClean="0"/>
              <a:t>hastalık</a:t>
            </a:r>
            <a:r>
              <a:rPr lang="en-US" sz="2000" dirty="0" smtClean="0"/>
              <a:t> </a:t>
            </a:r>
            <a:r>
              <a:rPr lang="en-US" sz="2000" dirty="0" err="1" smtClean="0"/>
              <a:t>tahmin</a:t>
            </a:r>
            <a:r>
              <a:rPr lang="en-US" sz="2000" dirty="0" smtClean="0"/>
              <a:t> </a:t>
            </a:r>
            <a:r>
              <a:rPr lang="en-US" sz="2000" dirty="0" err="1" smtClean="0"/>
              <a:t>sistemlerine</a:t>
            </a:r>
            <a:r>
              <a:rPr lang="en-US" sz="2000" dirty="0" smtClean="0"/>
              <a:t> </a:t>
            </a:r>
            <a:r>
              <a:rPr lang="en-US" sz="2000" dirty="0" err="1" smtClean="0"/>
              <a:t>odaklanılmıştır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09600"/>
            <a:ext cx="8153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kronik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sistemi</a:t>
            </a:r>
            <a:r>
              <a:rPr lang="en-US" dirty="0" smtClean="0"/>
              <a:t>,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denekten</a:t>
            </a:r>
            <a:r>
              <a:rPr lang="en-US" dirty="0" smtClean="0"/>
              <a:t> </a:t>
            </a:r>
            <a:r>
              <a:rPr lang="en-US" dirty="0" err="1" smtClean="0"/>
              <a:t>gelen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girdi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kabul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denekte</a:t>
            </a:r>
            <a:r>
              <a:rPr lang="en-US" dirty="0" smtClean="0"/>
              <a:t> </a:t>
            </a:r>
            <a:r>
              <a:rPr lang="en-US" dirty="0" err="1" smtClean="0"/>
              <a:t>gözlenen</a:t>
            </a:r>
            <a:r>
              <a:rPr lang="en-US" dirty="0" smtClean="0"/>
              <a:t> </a:t>
            </a:r>
            <a:r>
              <a:rPr lang="en-US" dirty="0" err="1" smtClean="0"/>
              <a:t>hastalığın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hakkında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özel</a:t>
            </a:r>
            <a:r>
              <a:rPr lang="en-US" dirty="0" smtClean="0"/>
              <a:t> </a:t>
            </a:r>
            <a:r>
              <a:rPr lang="en-US" dirty="0" err="1" smtClean="0"/>
              <a:t>raporlar</a:t>
            </a:r>
            <a:r>
              <a:rPr lang="en-US" dirty="0" smtClean="0"/>
              <a:t> </a:t>
            </a:r>
            <a:r>
              <a:rPr lang="en-US" dirty="0" err="1" smtClean="0"/>
              <a:t>üretir</a:t>
            </a:r>
            <a:r>
              <a:rPr lang="en-US" dirty="0" smtClean="0"/>
              <a:t>.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</a:t>
            </a:r>
            <a:r>
              <a:rPr lang="en-US" dirty="0" err="1" smtClean="0"/>
              <a:t>deneğin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olumlu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olumsuz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etiketlenir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hastalıklarda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vakalar</a:t>
            </a:r>
            <a:r>
              <a:rPr lang="en-US" dirty="0" smtClean="0"/>
              <a:t> </a:t>
            </a:r>
            <a:r>
              <a:rPr lang="en-US" dirty="0" err="1" smtClean="0"/>
              <a:t>ayrıca</a:t>
            </a:r>
            <a:r>
              <a:rPr lang="en-US" dirty="0" smtClean="0"/>
              <a:t> </a:t>
            </a:r>
            <a:r>
              <a:rPr lang="en-US" dirty="0" err="1" smtClean="0"/>
              <a:t>hastalığın</a:t>
            </a:r>
            <a:r>
              <a:rPr lang="en-US" dirty="0" smtClean="0"/>
              <a:t> </a:t>
            </a:r>
            <a:r>
              <a:rPr lang="en-US" dirty="0" err="1" smtClean="0"/>
              <a:t>evresine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kategoriye</a:t>
            </a:r>
            <a:r>
              <a:rPr lang="en-US" dirty="0" smtClean="0"/>
              <a:t> </a:t>
            </a:r>
            <a:r>
              <a:rPr lang="en-US" dirty="0" err="1" smtClean="0"/>
              <a:t>ayrılır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Genel</a:t>
            </a:r>
            <a:r>
              <a:rPr lang="en-US" sz="2400" dirty="0" smtClean="0"/>
              <a:t> </a:t>
            </a:r>
            <a:r>
              <a:rPr lang="en-US" sz="2400" dirty="0" err="1" smtClean="0"/>
              <a:t>Kronik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Hastalık</a:t>
            </a:r>
            <a:r>
              <a:rPr lang="en-US" sz="2400" dirty="0" smtClean="0"/>
              <a:t> </a:t>
            </a:r>
            <a:r>
              <a:rPr lang="en-US" sz="2400" dirty="0" err="1" smtClean="0"/>
              <a:t>Tahmini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Yöntemi</a:t>
            </a:r>
            <a:endParaRPr lang="en-US" sz="2400" dirty="0"/>
          </a:p>
        </p:txBody>
      </p:sp>
      <p:pic>
        <p:nvPicPr>
          <p:cNvPr id="7" name="Picture 6" descr="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131915"/>
            <a:ext cx="7792474" cy="47260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3285" y="838200"/>
            <a:ext cx="8726102" cy="452464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3762</TotalTime>
  <Words>1866</Words>
  <Application>Microsoft Office PowerPoint</Application>
  <PresentationFormat>On-screen Show (4:3)</PresentationFormat>
  <Paragraphs>105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Solstice</vt:lpstr>
      <vt:lpstr>Son 20 yılda bazı kronik hastalıkların bilgisayar tabanlı teşhisi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482</cp:revision>
  <dcterms:created xsi:type="dcterms:W3CDTF">2006-08-16T00:00:00Z</dcterms:created>
  <dcterms:modified xsi:type="dcterms:W3CDTF">2022-12-05T22:49:12Z</dcterms:modified>
</cp:coreProperties>
</file>